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38.fntdata" ContentType="application/x-fontdata"/>
  <Override PartName="/ppt/fonts/font39.fntdata" ContentType="application/x-fontdata"/>
  <Override PartName="/ppt/fonts/font4.fntdata" ContentType="application/x-fontdata"/>
  <Override PartName="/ppt/fonts/font40.fntdata" ContentType="application/x-fontdata"/>
  <Override PartName="/ppt/fonts/font41.fntdata" ContentType="application/x-fontdata"/>
  <Override PartName="/ppt/fonts/font42.fntdata" ContentType="application/x-fontdata"/>
  <Override PartName="/ppt/fonts/font43.fntdata" ContentType="application/x-fontdata"/>
  <Override PartName="/ppt/fonts/font44.fntdata" ContentType="application/x-fontdata"/>
  <Override PartName="/ppt/fonts/font45.fntdata" ContentType="application/x-fontdata"/>
  <Override PartName="/ppt/fonts/font46.fntdata" ContentType="application/x-fontdata"/>
  <Override PartName="/ppt/fonts/font47.fntdata" ContentType="application/x-fontdata"/>
  <Override PartName="/ppt/fonts/font48.fntdata" ContentType="application/x-fontdata"/>
  <Override PartName="/ppt/fonts/font49.fntdata" ContentType="application/x-fontdata"/>
  <Override PartName="/ppt/fonts/font5.fntdata" ContentType="application/x-fontdata"/>
  <Override PartName="/ppt/fonts/font50.fntdata" ContentType="application/x-fontdata"/>
  <Override PartName="/ppt/fonts/font51.fntdata" ContentType="application/x-fontdata"/>
  <Override PartName="/ppt/fonts/font52.fntdata" ContentType="application/x-fontdata"/>
  <Override PartName="/ppt/fonts/font53.fntdata" ContentType="application/x-fontdata"/>
  <Override PartName="/ppt/fonts/font54.fntdata" ContentType="application/x-fontdata"/>
  <Override PartName="/ppt/fonts/font55.fntdata" ContentType="application/x-fontdata"/>
  <Override PartName="/ppt/fonts/font56.fntdata" ContentType="application/x-fontdata"/>
  <Override PartName="/ppt/fonts/font57.fntdata" ContentType="application/x-fontdata"/>
  <Override PartName="/ppt/fonts/font58.fntdata" ContentType="application/x-fontdata"/>
  <Override PartName="/ppt/fonts/font59.fntdata" ContentType="application/x-fontdata"/>
  <Override PartName="/ppt/fonts/font6.fntdata" ContentType="application/x-fontdata"/>
  <Override PartName="/ppt/fonts/font60.fntdata" ContentType="application/x-fontdata"/>
  <Override PartName="/ppt/fonts/font61.fntdata" ContentType="application/x-fontdata"/>
  <Override PartName="/ppt/fonts/font62.fntdata" ContentType="application/x-fontdata"/>
  <Override PartName="/ppt/fonts/font63.fntdata" ContentType="application/x-fontdata"/>
  <Override PartName="/ppt/fonts/font64.fntdata" ContentType="application/x-fontdata"/>
  <Override PartName="/ppt/fonts/font65.fntdata" ContentType="application/x-fontdata"/>
  <Override PartName="/ppt/fonts/font66.fntdata" ContentType="application/x-fontdata"/>
  <Override PartName="/ppt/fonts/font67.fntdata" ContentType="application/x-fontdata"/>
  <Override PartName="/ppt/fonts/font68.fntdata" ContentType="application/x-fontdata"/>
  <Override PartName="/ppt/fonts/font69.fntdata" ContentType="application/x-fontdata"/>
  <Override PartName="/ppt/fonts/font7.fntdata" ContentType="application/x-fontdata"/>
  <Override PartName="/ppt/fonts/font70.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Arimo" panose="020B0604020202020204"/>
      <p:regular r:id="rId18"/>
    </p:embeddedFont>
    <p:embeddedFont>
      <p:font typeface="Arimo Bold" panose="020B0704020202020204"/>
      <p:regular r:id="rId19"/>
    </p:embeddedFont>
    <p:embeddedFont>
      <p:font typeface="Arimo Italics" panose="020B0604020202090204"/>
      <p:regular r:id="rId20"/>
    </p:embeddedFont>
    <p:embeddedFont>
      <p:font typeface="Arimo Bold Italics" panose="020B0704020202090204"/>
      <p:regular r:id="rId21"/>
    </p:embeddedFont>
    <p:embeddedFont>
      <p:font typeface="Archivo Black" panose="020B0A03020202020B04"/>
      <p:regular r:id="rId22"/>
    </p:embeddedFont>
    <p:embeddedFont>
      <p:font typeface="League Spartan" panose="00000800000000000000"/>
      <p:regular r:id="rId23"/>
    </p:embeddedFont>
    <p:embeddedFont>
      <p:font typeface="DM Sans" panose="00000000000000000000"/>
      <p:regular r:id="rId24"/>
    </p:embeddedFont>
    <p:embeddedFont>
      <p:font typeface="DM Sans Bold" panose="00000000000000000000"/>
      <p:regular r:id="rId25"/>
    </p:embeddedFont>
    <p:embeddedFont>
      <p:font typeface="DM Sans Italics" panose="00000000000000000000"/>
      <p:regular r:id="rId26"/>
    </p:embeddedFont>
    <p:embeddedFont>
      <p:font typeface="DM Sans Bold Italics" panose="00000000000000000000"/>
      <p:regular r:id="rId27"/>
    </p:embeddedFont>
    <p:embeddedFont>
      <p:font typeface="Canva Sans" panose="020B0503030501040103"/>
      <p:regular r:id="rId28"/>
    </p:embeddedFont>
    <p:embeddedFont>
      <p:font typeface="Canva Sans Bold" panose="020B0803030501040103"/>
      <p:regular r:id="rId29"/>
    </p:embeddedFont>
    <p:embeddedFont>
      <p:font typeface="Canva Sans Italics" panose="020B0503030501040103"/>
      <p:regular r:id="rId30"/>
    </p:embeddedFont>
    <p:embeddedFont>
      <p:font typeface="Canva Sans Bold Italics" panose="020B0803030501040103"/>
      <p:regular r:id="rId31"/>
    </p:embeddedFont>
    <p:embeddedFont>
      <p:font typeface="Canva Sans Medium" panose="020B0603030501040103"/>
      <p:regular r:id="rId32"/>
    </p:embeddedFont>
    <p:embeddedFont>
      <p:font typeface="Canva Sans Medium Italics" panose="020B0603030501040103"/>
      <p:regular r:id="rId33"/>
    </p:embeddedFont>
    <p:embeddedFont>
      <p:font typeface="Poppins" panose="00000500000000000000"/>
      <p:regular r:id="rId34"/>
    </p:embeddedFont>
    <p:embeddedFont>
      <p:font typeface="Poppins Bold" panose="00000800000000000000"/>
      <p:regular r:id="rId35"/>
    </p:embeddedFont>
    <p:embeddedFont>
      <p:font typeface="Poppins Italics" panose="00000500000000000000"/>
      <p:regular r:id="rId36"/>
    </p:embeddedFont>
    <p:embeddedFont>
      <p:font typeface="Poppins Bold Italics" panose="00000800000000000000"/>
      <p:regular r:id="rId37"/>
    </p:embeddedFont>
    <p:embeddedFont>
      <p:font typeface="Poppins Thin" panose="00000300000000000000"/>
      <p:regular r:id="rId38"/>
    </p:embeddedFont>
    <p:embeddedFont>
      <p:font typeface="Poppins Thin Italics" panose="00000300000000000000"/>
      <p:regular r:id="rId39"/>
    </p:embeddedFont>
    <p:embeddedFont>
      <p:font typeface="Poppins Extra-Light" panose="00000300000000000000"/>
      <p:regular r:id="rId40"/>
    </p:embeddedFont>
    <p:embeddedFont>
      <p:font typeface="Poppins Extra-Light Italics" panose="00000300000000000000"/>
      <p:regular r:id="rId41"/>
    </p:embeddedFont>
    <p:embeddedFont>
      <p:font typeface="Poppins Light" panose="00000400000000000000"/>
      <p:regular r:id="rId42"/>
    </p:embeddedFont>
    <p:embeddedFont>
      <p:font typeface="Poppins Light Italics" panose="00000400000000000000"/>
      <p:regular r:id="rId43"/>
    </p:embeddedFont>
    <p:embeddedFont>
      <p:font typeface="Poppins Medium" panose="00000600000000000000"/>
      <p:regular r:id="rId44"/>
    </p:embeddedFont>
    <p:embeddedFont>
      <p:font typeface="Poppins Medium Italics" panose="00000600000000000000"/>
      <p:regular r:id="rId45"/>
    </p:embeddedFont>
    <p:embeddedFont>
      <p:font typeface="Poppins Semi-Bold" panose="00000700000000000000"/>
      <p:regular r:id="rId46"/>
    </p:embeddedFont>
    <p:embeddedFont>
      <p:font typeface="Poppins Semi-Bold Italics" panose="00000700000000000000"/>
      <p:regular r:id="rId47"/>
    </p:embeddedFont>
    <p:embeddedFont>
      <p:font typeface="Poppins Ultra-Bold" panose="00000900000000000000"/>
      <p:regular r:id="rId48"/>
    </p:embeddedFont>
    <p:embeddedFont>
      <p:font typeface="Poppins Ultra-Bold Italics" panose="00000900000000000000"/>
      <p:regular r:id="rId49"/>
    </p:embeddedFont>
    <p:embeddedFont>
      <p:font typeface="Poppins Heavy" panose="00000A00000000000000"/>
      <p:regular r:id="rId50"/>
    </p:embeddedFont>
    <p:embeddedFont>
      <p:font typeface="Poppins Heavy Italics" panose="00000A00000000000000"/>
      <p:regular r:id="rId51"/>
    </p:embeddedFont>
    <p:embeddedFont>
      <p:font typeface="Now" panose="00000500000000000000"/>
      <p:regular r:id="rId52"/>
    </p:embeddedFont>
    <p:embeddedFont>
      <p:font typeface="Now Bold" panose="00000800000000000000"/>
      <p:regular r:id="rId53"/>
    </p:embeddedFont>
    <p:embeddedFont>
      <p:font typeface="Now Thin" panose="00000300000000000000"/>
      <p:regular r:id="rId54"/>
    </p:embeddedFont>
    <p:embeddedFont>
      <p:font typeface="Now Light" panose="00000400000000000000"/>
      <p:regular r:id="rId55"/>
    </p:embeddedFont>
    <p:embeddedFont>
      <p:font typeface="Now Medium" panose="00000600000000000000"/>
      <p:regular r:id="rId56"/>
    </p:embeddedFont>
    <p:embeddedFont>
      <p:font typeface="Now Heavy" panose="00000A00000000000000"/>
      <p:regular r:id="rId57"/>
    </p:embeddedFont>
    <p:embeddedFont>
      <p:font typeface="Open Sauce" panose="00000500000000000000"/>
      <p:regular r:id="rId58"/>
    </p:embeddedFont>
    <p:embeddedFont>
      <p:font typeface="Open Sauce Bold" panose="00000800000000000000"/>
      <p:regular r:id="rId59"/>
    </p:embeddedFont>
    <p:embeddedFont>
      <p:font typeface="Open Sauce Italics" panose="00000500000000000000"/>
      <p:regular r:id="rId60"/>
    </p:embeddedFont>
    <p:embeddedFont>
      <p:font typeface="Open Sauce Bold Italics" panose="00000800000000000000"/>
      <p:regular r:id="rId61"/>
    </p:embeddedFont>
    <p:embeddedFont>
      <p:font typeface="Open Sauce Light" panose="00000400000000000000"/>
      <p:regular r:id="rId62"/>
    </p:embeddedFont>
    <p:embeddedFont>
      <p:font typeface="Open Sauce Light Italics" panose="00000400000000000000"/>
      <p:regular r:id="rId63"/>
    </p:embeddedFont>
    <p:embeddedFont>
      <p:font typeface="Open Sauce Medium" panose="00000600000000000000"/>
      <p:regular r:id="rId64"/>
    </p:embeddedFont>
    <p:embeddedFont>
      <p:font typeface="Open Sauce Medium Italics" panose="00000600000000000000"/>
      <p:regular r:id="rId65"/>
    </p:embeddedFont>
    <p:embeddedFont>
      <p:font typeface="Open Sauce Semi-Bold" panose="00000700000000000000"/>
      <p:regular r:id="rId66"/>
    </p:embeddedFont>
    <p:embeddedFont>
      <p:font typeface="Open Sauce Semi-Bold Italics" panose="00000700000000000000"/>
      <p:regular r:id="rId67"/>
    </p:embeddedFont>
    <p:embeddedFont>
      <p:font typeface="Open Sauce Heavy" panose="00000A00000000000000"/>
      <p:regular r:id="rId68"/>
    </p:embeddedFont>
    <p:embeddedFont>
      <p:font typeface="Open Sauce Heavy Italics" panose="00000A00000000000000"/>
      <p:regular r:id="rId69"/>
    </p:embeddedFont>
    <p:embeddedFont>
      <p:font typeface="Open Sans" panose="020B0606030504020204"/>
      <p:regular r:id="rId70"/>
    </p:embeddedFont>
    <p:embeddedFont>
      <p:font typeface="Open Sans Bold" panose="020B0806030504020204"/>
      <p:regular r:id="rId71"/>
    </p:embeddedFont>
    <p:embeddedFont>
      <p:font typeface="Open Sans Italics" panose="020B0606030504020204"/>
      <p:regular r:id="rId72"/>
    </p:embeddedFont>
    <p:embeddedFont>
      <p:font typeface="Open Sans Bold Italics" panose="020B0806030504020204"/>
      <p:regular r:id="rId73"/>
    </p:embeddedFont>
    <p:embeddedFont>
      <p:font typeface="Open Sans Light" panose="020B0306030504020204"/>
      <p:regular r:id="rId74"/>
    </p:embeddedFont>
    <p:embeddedFont>
      <p:font typeface="Open Sans Light Italics" panose="020B0306030504020204"/>
      <p:regular r:id="rId75"/>
    </p:embeddedFont>
    <p:embeddedFont>
      <p:font typeface="Open Sans Ultra-Bold" panose="00000000000000000000"/>
      <p:regular r:id="rId76"/>
    </p:embeddedFont>
    <p:embeddedFont>
      <p:font typeface="Open Sans Ultra-Bold Italics" panose="00000000000000000000"/>
      <p:regular r:id="rId77"/>
    </p:embeddedFont>
    <p:embeddedFont>
      <p:font typeface="Lato" panose="020F0502020204030203"/>
      <p:regular r:id="rId78"/>
    </p:embeddedFont>
    <p:embeddedFont>
      <p:font typeface="Lato Bold" panose="020F0502020204030203"/>
      <p:regular r:id="rId79"/>
    </p:embeddedFont>
    <p:embeddedFont>
      <p:font typeface="Lato Italics" panose="020F0502020204030203"/>
      <p:regular r:id="rId80"/>
    </p:embeddedFont>
    <p:embeddedFont>
      <p:font typeface="Lato Bold Italics" panose="020F0502020204030203"/>
      <p:regular r:id="rId81"/>
    </p:embeddedFont>
    <p:embeddedFont>
      <p:font typeface="Lato Thin" panose="020F0502020204030203"/>
      <p:regular r:id="rId82"/>
    </p:embeddedFont>
    <p:embeddedFont>
      <p:font typeface="Lato Thin Italics" panose="020F0502020204030203"/>
      <p:regular r:id="rId83"/>
    </p:embeddedFont>
    <p:embeddedFont>
      <p:font typeface="Lato Light" panose="020F0502020204030203"/>
      <p:regular r:id="rId84"/>
    </p:embeddedFont>
    <p:embeddedFont>
      <p:font typeface="Lato Light Italics" panose="020F0502020204030203"/>
      <p:regular r:id="rId85"/>
    </p:embeddedFont>
    <p:embeddedFont>
      <p:font typeface="Lato Heavy" panose="020F0502020204030203"/>
      <p:regular r:id="rId86"/>
    </p:embeddedFont>
    <p:embeddedFont>
      <p:font typeface="Lato Heavy Italics" panose="020F0502020204030203"/>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7" Type="http://schemas.openxmlformats.org/officeDocument/2006/relationships/font" Target="fonts/font70.fntdata"/><Relationship Id="rId86" Type="http://schemas.openxmlformats.org/officeDocument/2006/relationships/font" Target="fonts/font69.fntdata"/><Relationship Id="rId85" Type="http://schemas.openxmlformats.org/officeDocument/2006/relationships/font" Target="fonts/font68.fntdata"/><Relationship Id="rId84" Type="http://schemas.openxmlformats.org/officeDocument/2006/relationships/font" Target="fonts/font67.fntdata"/><Relationship Id="rId83" Type="http://schemas.openxmlformats.org/officeDocument/2006/relationships/font" Target="fonts/font66.fntdata"/><Relationship Id="rId82" Type="http://schemas.openxmlformats.org/officeDocument/2006/relationships/font" Target="fonts/font65.fntdata"/><Relationship Id="rId81" Type="http://schemas.openxmlformats.org/officeDocument/2006/relationships/font" Target="fonts/font64.fntdata"/><Relationship Id="rId80" Type="http://schemas.openxmlformats.org/officeDocument/2006/relationships/font" Target="fonts/font63.fntdata"/><Relationship Id="rId8" Type="http://schemas.openxmlformats.org/officeDocument/2006/relationships/slide" Target="slides/slide6.xml"/><Relationship Id="rId79" Type="http://schemas.openxmlformats.org/officeDocument/2006/relationships/font" Target="fonts/font62.fntdata"/><Relationship Id="rId78" Type="http://schemas.openxmlformats.org/officeDocument/2006/relationships/font" Target="fonts/font61.fntdata"/><Relationship Id="rId77" Type="http://schemas.openxmlformats.org/officeDocument/2006/relationships/font" Target="fonts/font60.fntdata"/><Relationship Id="rId76" Type="http://schemas.openxmlformats.org/officeDocument/2006/relationships/font" Target="fonts/font59.fntdata"/><Relationship Id="rId75" Type="http://schemas.openxmlformats.org/officeDocument/2006/relationships/font" Target="fonts/font58.fntdata"/><Relationship Id="rId74" Type="http://schemas.openxmlformats.org/officeDocument/2006/relationships/font" Target="fonts/font57.fntdata"/><Relationship Id="rId73" Type="http://schemas.openxmlformats.org/officeDocument/2006/relationships/font" Target="fonts/font56.fntdata"/><Relationship Id="rId72" Type="http://schemas.openxmlformats.org/officeDocument/2006/relationships/font" Target="fonts/font55.fntdata"/><Relationship Id="rId71" Type="http://schemas.openxmlformats.org/officeDocument/2006/relationships/font" Target="fonts/font54.fntdata"/><Relationship Id="rId70" Type="http://schemas.openxmlformats.org/officeDocument/2006/relationships/font" Target="fonts/font53.fntdata"/><Relationship Id="rId7" Type="http://schemas.openxmlformats.org/officeDocument/2006/relationships/slide" Target="slides/slide5.xml"/><Relationship Id="rId69" Type="http://schemas.openxmlformats.org/officeDocument/2006/relationships/font" Target="fonts/font52.fntdata"/><Relationship Id="rId68" Type="http://schemas.openxmlformats.org/officeDocument/2006/relationships/font" Target="fonts/font51.fntdata"/><Relationship Id="rId67" Type="http://schemas.openxmlformats.org/officeDocument/2006/relationships/font" Target="fonts/font50.fntdata"/><Relationship Id="rId66" Type="http://schemas.openxmlformats.org/officeDocument/2006/relationships/font" Target="fonts/font49.fntdata"/><Relationship Id="rId65" Type="http://schemas.openxmlformats.org/officeDocument/2006/relationships/font" Target="fonts/font48.fntdata"/><Relationship Id="rId64" Type="http://schemas.openxmlformats.org/officeDocument/2006/relationships/font" Target="fonts/font47.fntdata"/><Relationship Id="rId63" Type="http://schemas.openxmlformats.org/officeDocument/2006/relationships/font" Target="fonts/font46.fntdata"/><Relationship Id="rId62" Type="http://schemas.openxmlformats.org/officeDocument/2006/relationships/font" Target="fonts/font45.fntdata"/><Relationship Id="rId61" Type="http://schemas.openxmlformats.org/officeDocument/2006/relationships/font" Target="fonts/font44.fntdata"/><Relationship Id="rId60" Type="http://schemas.openxmlformats.org/officeDocument/2006/relationships/font" Target="fonts/font43.fntdata"/><Relationship Id="rId6" Type="http://schemas.openxmlformats.org/officeDocument/2006/relationships/slide" Target="slides/slide4.xml"/><Relationship Id="rId59" Type="http://schemas.openxmlformats.org/officeDocument/2006/relationships/font" Target="fonts/font42.fntdata"/><Relationship Id="rId58" Type="http://schemas.openxmlformats.org/officeDocument/2006/relationships/font" Target="fonts/font41.fntdata"/><Relationship Id="rId57" Type="http://schemas.openxmlformats.org/officeDocument/2006/relationships/font" Target="fonts/font40.fntdata"/><Relationship Id="rId56" Type="http://schemas.openxmlformats.org/officeDocument/2006/relationships/font" Target="fonts/font39.fntdata"/><Relationship Id="rId55" Type="http://schemas.openxmlformats.org/officeDocument/2006/relationships/font" Target="fonts/font38.fntdata"/><Relationship Id="rId54" Type="http://schemas.openxmlformats.org/officeDocument/2006/relationships/font" Target="fonts/font37.fntdata"/><Relationship Id="rId53" Type="http://schemas.openxmlformats.org/officeDocument/2006/relationships/font" Target="fonts/font36.fntdata"/><Relationship Id="rId52" Type="http://schemas.openxmlformats.org/officeDocument/2006/relationships/font" Target="fonts/font35.fntdata"/><Relationship Id="rId51" Type="http://schemas.openxmlformats.org/officeDocument/2006/relationships/font" Target="fonts/font34.fntdata"/><Relationship Id="rId50" Type="http://schemas.openxmlformats.org/officeDocument/2006/relationships/font" Target="fonts/font33.fntdata"/><Relationship Id="rId5" Type="http://schemas.openxmlformats.org/officeDocument/2006/relationships/slide" Target="slides/slide3.xml"/><Relationship Id="rId49" Type="http://schemas.openxmlformats.org/officeDocument/2006/relationships/font" Target="fonts/font32.fntdata"/><Relationship Id="rId48" Type="http://schemas.openxmlformats.org/officeDocument/2006/relationships/font" Target="fonts/font31.fntdata"/><Relationship Id="rId47" Type="http://schemas.openxmlformats.org/officeDocument/2006/relationships/font" Target="fonts/font30.fntdata"/><Relationship Id="rId46" Type="http://schemas.openxmlformats.org/officeDocument/2006/relationships/font" Target="fonts/font29.fntdata"/><Relationship Id="rId45" Type="http://schemas.openxmlformats.org/officeDocument/2006/relationships/font" Target="fonts/font28.fntdata"/><Relationship Id="rId44" Type="http://schemas.openxmlformats.org/officeDocument/2006/relationships/font" Target="fonts/font27.fntdata"/><Relationship Id="rId43" Type="http://schemas.openxmlformats.org/officeDocument/2006/relationships/font" Target="fonts/font26.fntdata"/><Relationship Id="rId42" Type="http://schemas.openxmlformats.org/officeDocument/2006/relationships/font" Target="fonts/font25.fntdata"/><Relationship Id="rId41" Type="http://schemas.openxmlformats.org/officeDocument/2006/relationships/font" Target="fonts/font24.fntdata"/><Relationship Id="rId40" Type="http://schemas.openxmlformats.org/officeDocument/2006/relationships/font" Target="fonts/font23.fntdata"/><Relationship Id="rId4" Type="http://schemas.openxmlformats.org/officeDocument/2006/relationships/slide" Target="slides/slide2.xml"/><Relationship Id="rId39" Type="http://schemas.openxmlformats.org/officeDocument/2006/relationships/font" Target="fonts/font22.fntdata"/><Relationship Id="rId38" Type="http://schemas.openxmlformats.org/officeDocument/2006/relationships/font" Target="fonts/font21.fntdata"/><Relationship Id="rId37" Type="http://schemas.openxmlformats.org/officeDocument/2006/relationships/font" Target="fonts/font20.fntdata"/><Relationship Id="rId36" Type="http://schemas.openxmlformats.org/officeDocument/2006/relationships/font" Target="fonts/font19.fntdata"/><Relationship Id="rId35" Type="http://schemas.openxmlformats.org/officeDocument/2006/relationships/font" Target="fonts/font18.fntdata"/><Relationship Id="rId34" Type="http://schemas.openxmlformats.org/officeDocument/2006/relationships/font" Target="fonts/font17.fntdata"/><Relationship Id="rId33" Type="http://schemas.openxmlformats.org/officeDocument/2006/relationships/font" Target="fonts/font16.fntdata"/><Relationship Id="rId32" Type="http://schemas.openxmlformats.org/officeDocument/2006/relationships/font" Target="fonts/font15.fntdata"/><Relationship Id="rId31" Type="http://schemas.openxmlformats.org/officeDocument/2006/relationships/font" Target="fonts/font14.fntdata"/><Relationship Id="rId30" Type="http://schemas.openxmlformats.org/officeDocument/2006/relationships/font" Target="fonts/font13.fntdata"/><Relationship Id="rId3" Type="http://schemas.openxmlformats.org/officeDocument/2006/relationships/slide" Target="slides/slide1.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www.kaggle.com/datasets/kaushiksuresh147/the-social-dilemma-tweets/data" TargetMode="External"/><Relationship Id="rId5" Type="http://schemas.openxmlformats.org/officeDocument/2006/relationships/hyperlink" Target="https://github.com/dhaniansyahr/Tugas-2-Kecerdasan-Artifisial-2108107010057.git" TargetMode="External"/><Relationship Id="rId4" Type="http://schemas.openxmlformats.org/officeDocument/2006/relationships/image" Target="../media/image3.png"/><Relationship Id="rId3" Type="http://schemas.openxmlformats.org/officeDocument/2006/relationships/image" Target="../media/image16.jpeg"/><Relationship Id="rId2" Type="http://schemas.openxmlformats.org/officeDocument/2006/relationships/image" Target="../media/image4.sv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kaggle.com/datasets/kaushiksuresh147/the-social-dilemma-tweets/data" TargetMode="Externa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svg"/><Relationship Id="rId3" Type="http://schemas.openxmlformats.org/officeDocument/2006/relationships/image" Target="../media/image13.png"/><Relationship Id="rId2" Type="http://schemas.openxmlformats.org/officeDocument/2006/relationships/image" Target="../media/image4.sv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a:grpSpLocks noChangeAspect="1"/>
          </p:cNvGrpSpPr>
          <p:nvPr/>
        </p:nvGrpSpPr>
        <p:grpSpPr>
          <a:xfrm rot="0">
            <a:off x="10380940" y="649592"/>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t="-12765" b="-12765"/>
              </a:stretch>
            </a:blipFill>
          </p:spPr>
        </p:sp>
      </p:grpSp>
      <p:sp>
        <p:nvSpPr>
          <p:cNvPr id="8" name="TextBox 8"/>
          <p:cNvSpPr txBox="1"/>
          <p:nvPr/>
        </p:nvSpPr>
        <p:spPr>
          <a:xfrm>
            <a:off x="1573748" y="7046229"/>
            <a:ext cx="7913921" cy="399553"/>
          </a:xfrm>
          <a:prstGeom prst="rect">
            <a:avLst/>
          </a:prstGeom>
        </p:spPr>
        <p:txBody>
          <a:bodyPr lIns="0" tIns="0" rIns="0" bIns="0" rtlCol="0" anchor="t">
            <a:spAutoFit/>
          </a:bodyPr>
          <a:lstStyle/>
          <a:p>
            <a:pPr marL="0" lvl="0" indent="0" algn="l">
              <a:lnSpc>
                <a:spcPts val="3235"/>
              </a:lnSpc>
              <a:spcBef>
                <a:spcPct val="0"/>
              </a:spcBef>
            </a:pPr>
            <a:r>
              <a:rPr lang="en-US" sz="2630">
                <a:solidFill>
                  <a:srgbClr val="56AEFF"/>
                </a:solidFill>
                <a:latin typeface="DM Sans Italics"/>
              </a:rPr>
              <a:t>Presented by: Rama Dhaniansyah 2108107010057</a:t>
            </a:r>
            <a:endParaRPr lang="en-US" sz="2630">
              <a:solidFill>
                <a:srgbClr val="56AEFF"/>
              </a:solidFill>
              <a:latin typeface="DM Sans Italics"/>
            </a:endParaRPr>
          </a:p>
        </p:txBody>
      </p:sp>
      <p:sp>
        <p:nvSpPr>
          <p:cNvPr id="9" name="TextBox 9"/>
          <p:cNvSpPr txBox="1"/>
          <p:nvPr/>
        </p:nvSpPr>
        <p:spPr>
          <a:xfrm>
            <a:off x="1573748" y="3625154"/>
            <a:ext cx="10959085" cy="1729038"/>
          </a:xfrm>
          <a:prstGeom prst="rect">
            <a:avLst/>
          </a:prstGeom>
        </p:spPr>
        <p:txBody>
          <a:bodyPr lIns="0" tIns="0" rIns="0" bIns="0" rtlCol="0" anchor="t">
            <a:spAutoFit/>
          </a:bodyPr>
          <a:lstStyle/>
          <a:p>
            <a:pPr>
              <a:lnSpc>
                <a:spcPts val="13570"/>
              </a:lnSpc>
            </a:pPr>
            <a:r>
              <a:rPr lang="en-US" sz="11305">
                <a:solidFill>
                  <a:srgbClr val="FFFBFB"/>
                </a:solidFill>
                <a:latin typeface="Now Bold"/>
              </a:rPr>
              <a:t>NEURAL</a:t>
            </a:r>
            <a:endParaRPr lang="en-US" sz="11305">
              <a:solidFill>
                <a:srgbClr val="FFFBFB"/>
              </a:solidFill>
              <a:latin typeface="Now Bold"/>
            </a:endParaRPr>
          </a:p>
        </p:txBody>
      </p:sp>
      <p:sp>
        <p:nvSpPr>
          <p:cNvPr id="10" name="TextBox 10"/>
          <p:cNvSpPr txBox="1"/>
          <p:nvPr/>
        </p:nvSpPr>
        <p:spPr>
          <a:xfrm>
            <a:off x="2598623" y="1245875"/>
            <a:ext cx="2126388" cy="791320"/>
          </a:xfrm>
          <a:prstGeom prst="rect">
            <a:avLst/>
          </a:prstGeom>
        </p:spPr>
        <p:txBody>
          <a:bodyPr lIns="0" tIns="0" rIns="0" bIns="0" rtlCol="0" anchor="t">
            <a:spAutoFit/>
          </a:bodyPr>
          <a:lstStyle/>
          <a:p>
            <a:pPr>
              <a:lnSpc>
                <a:spcPts val="3130"/>
              </a:lnSpc>
            </a:pPr>
            <a:r>
              <a:rPr lang="en-US" sz="2545" spc="-50">
                <a:solidFill>
                  <a:srgbClr val="56AEFF"/>
                </a:solidFill>
                <a:latin typeface="DM Sans Italics"/>
              </a:rPr>
              <a:t>Kecerdasan</a:t>
            </a:r>
            <a:endParaRPr lang="en-US" sz="2545" spc="-50">
              <a:solidFill>
                <a:srgbClr val="56AEFF"/>
              </a:solidFill>
              <a:latin typeface="DM Sans Italics"/>
            </a:endParaRPr>
          </a:p>
          <a:p>
            <a:pPr>
              <a:lnSpc>
                <a:spcPts val="3130"/>
              </a:lnSpc>
            </a:pPr>
            <a:r>
              <a:rPr lang="en-US" sz="2545" spc="-50">
                <a:solidFill>
                  <a:srgbClr val="56AEFF"/>
                </a:solidFill>
                <a:latin typeface="DM Sans Italics"/>
              </a:rPr>
              <a:t>Artifisial</a:t>
            </a:r>
            <a:endParaRPr lang="en-US" sz="2545" spc="-50">
              <a:solidFill>
                <a:srgbClr val="56AEFF"/>
              </a:solidFill>
              <a:latin typeface="DM Sans Italics"/>
            </a:endParaRPr>
          </a:p>
        </p:txBody>
      </p:sp>
      <p:sp>
        <p:nvSpPr>
          <p:cNvPr id="11" name="Freeform 11"/>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TextBox 13"/>
          <p:cNvSpPr txBox="1"/>
          <p:nvPr/>
        </p:nvSpPr>
        <p:spPr>
          <a:xfrm>
            <a:off x="1573748" y="5337186"/>
            <a:ext cx="9659937" cy="1724441"/>
          </a:xfrm>
          <a:prstGeom prst="rect">
            <a:avLst/>
          </a:prstGeom>
        </p:spPr>
        <p:txBody>
          <a:bodyPr lIns="0" tIns="0" rIns="0" bIns="0" rtlCol="0" anchor="t">
            <a:spAutoFit/>
          </a:bodyPr>
          <a:lstStyle/>
          <a:p>
            <a:pPr>
              <a:lnSpc>
                <a:spcPts val="13570"/>
              </a:lnSpc>
            </a:pPr>
            <a:r>
              <a:rPr lang="en-US" sz="11305">
                <a:solidFill>
                  <a:srgbClr val="56AEFF"/>
                </a:solidFill>
                <a:latin typeface="Now Bold"/>
              </a:rPr>
              <a:t>NETWORK</a:t>
            </a:r>
            <a:endParaRPr lang="en-US" sz="11305">
              <a:solidFill>
                <a:srgbClr val="56AEFF"/>
              </a:solidFill>
              <a:latin typeface="Now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501252" y="1142912"/>
            <a:ext cx="13285496" cy="8115388"/>
            <a:chOff x="0" y="0"/>
            <a:chExt cx="3499061" cy="2137386"/>
          </a:xfrm>
        </p:grpSpPr>
        <p:sp>
          <p:nvSpPr>
            <p:cNvPr id="3" name="Freeform 3"/>
            <p:cNvSpPr/>
            <p:nvPr/>
          </p:nvSpPr>
          <p:spPr>
            <a:xfrm>
              <a:off x="0" y="0"/>
              <a:ext cx="3499061" cy="2137386"/>
            </a:xfrm>
            <a:custGeom>
              <a:avLst/>
              <a:gdLst/>
              <a:ahLst/>
              <a:cxnLst/>
              <a:rect l="l" t="t" r="r" b="b"/>
              <a:pathLst>
                <a:path w="3499061" h="2137386">
                  <a:moveTo>
                    <a:pt x="0" y="0"/>
                  </a:moveTo>
                  <a:lnTo>
                    <a:pt x="3499061" y="0"/>
                  </a:lnTo>
                  <a:lnTo>
                    <a:pt x="3499061" y="2137386"/>
                  </a:lnTo>
                  <a:lnTo>
                    <a:pt x="0" y="2137386"/>
                  </a:lnTo>
                  <a:close/>
                </a:path>
              </a:pathLst>
            </a:custGeom>
            <a:gradFill rotWithShape="1">
              <a:gsLst>
                <a:gs pos="0">
                  <a:srgbClr val="2C3240">
                    <a:alpha val="100000"/>
                  </a:srgbClr>
                </a:gs>
                <a:gs pos="50000">
                  <a:srgbClr val="2C3240">
                    <a:alpha val="85500"/>
                  </a:srgbClr>
                </a:gs>
                <a:gs pos="100000">
                  <a:srgbClr val="2C3240">
                    <a:alpha val="77000"/>
                  </a:srgbClr>
                </a:gs>
              </a:gsLst>
              <a:lin ang="5400000"/>
            </a:gradFill>
          </p:spPr>
        </p:sp>
        <p:sp>
          <p:nvSpPr>
            <p:cNvPr id="4" name="TextBox 4"/>
            <p:cNvSpPr txBox="1"/>
            <p:nvPr/>
          </p:nvSpPr>
          <p:spPr>
            <a:xfrm>
              <a:off x="0" y="-76200"/>
              <a:ext cx="3499061" cy="2213586"/>
            </a:xfrm>
            <a:prstGeom prst="rect">
              <a:avLst/>
            </a:prstGeom>
          </p:spPr>
          <p:txBody>
            <a:bodyPr lIns="50800" tIns="50800" rIns="50800" bIns="50800" rtlCol="0" anchor="ctr"/>
            <a:lstStyle/>
            <a:p>
              <a:pPr algn="ctr">
                <a:lnSpc>
                  <a:spcPts val="3750"/>
                </a:lnSpc>
              </a:pPr>
            </a:p>
          </p:txBody>
        </p:sp>
      </p:grpSp>
      <p:sp>
        <p:nvSpPr>
          <p:cNvPr id="5" name="AutoShape 5"/>
          <p:cNvSpPr/>
          <p:nvPr/>
        </p:nvSpPr>
        <p:spPr>
          <a:xfrm>
            <a:off x="9163050" y="3346409"/>
            <a:ext cx="0" cy="5228357"/>
          </a:xfrm>
          <a:prstGeom prst="line">
            <a:avLst/>
          </a:prstGeom>
          <a:ln w="38100" cap="flat">
            <a:solidFill>
              <a:srgbClr val="FFFFFF"/>
            </a:solidFill>
            <a:prstDash val="solid"/>
            <a:headEnd type="none" w="sm" len="sm"/>
            <a:tailEnd type="none" w="sm" len="sm"/>
          </a:ln>
        </p:spPr>
      </p:sp>
      <p:sp>
        <p:nvSpPr>
          <p:cNvPr id="6" name="Freeform 6"/>
          <p:cNvSpPr/>
          <p:nvPr/>
        </p:nvSpPr>
        <p:spPr>
          <a:xfrm>
            <a:off x="2709050" y="3371330"/>
            <a:ext cx="6300876" cy="4918445"/>
          </a:xfrm>
          <a:custGeom>
            <a:avLst/>
            <a:gdLst/>
            <a:ahLst/>
            <a:cxnLst/>
            <a:rect l="l" t="t" r="r" b="b"/>
            <a:pathLst>
              <a:path w="6300876" h="4918445">
                <a:moveTo>
                  <a:pt x="0" y="0"/>
                </a:moveTo>
                <a:lnTo>
                  <a:pt x="6300877" y="0"/>
                </a:lnTo>
                <a:lnTo>
                  <a:pt x="6300877" y="4918445"/>
                </a:lnTo>
                <a:lnTo>
                  <a:pt x="0" y="4918445"/>
                </a:lnTo>
                <a:lnTo>
                  <a:pt x="0" y="0"/>
                </a:lnTo>
                <a:close/>
              </a:path>
            </a:pathLst>
          </a:custGeom>
          <a:blipFill>
            <a:blip r:embed="rId1"/>
            <a:stretch>
              <a:fillRect/>
            </a:stretch>
          </a:blipFill>
        </p:spPr>
      </p:sp>
      <p:sp>
        <p:nvSpPr>
          <p:cNvPr id="7" name="TextBox 7"/>
          <p:cNvSpPr txBox="1"/>
          <p:nvPr/>
        </p:nvSpPr>
        <p:spPr>
          <a:xfrm>
            <a:off x="4321797" y="2200766"/>
            <a:ext cx="9720605" cy="604837"/>
          </a:xfrm>
          <a:prstGeom prst="rect">
            <a:avLst/>
          </a:prstGeom>
        </p:spPr>
        <p:txBody>
          <a:bodyPr lIns="0" tIns="0" rIns="0" bIns="0" rtlCol="0" anchor="t">
            <a:spAutoFit/>
          </a:bodyPr>
          <a:lstStyle/>
          <a:p>
            <a:pPr marL="0" lvl="0" indent="0" algn="ctr">
              <a:lnSpc>
                <a:spcPts val="4850"/>
              </a:lnSpc>
              <a:spcBef>
                <a:spcPct val="0"/>
              </a:spcBef>
            </a:pPr>
            <a:r>
              <a:rPr lang="en-US" sz="4040">
                <a:solidFill>
                  <a:srgbClr val="FFFFFF"/>
                </a:solidFill>
                <a:latin typeface="Now Bold"/>
              </a:rPr>
              <a:t>HIDDEN NODE </a:t>
            </a:r>
            <a:endParaRPr lang="en-US" sz="4040">
              <a:solidFill>
                <a:srgbClr val="FFFFFF"/>
              </a:solidFill>
              <a:latin typeface="Now Bold"/>
            </a:endParaRPr>
          </a:p>
        </p:txBody>
      </p:sp>
      <p:sp>
        <p:nvSpPr>
          <p:cNvPr id="8" name="TextBox 8"/>
          <p:cNvSpPr txBox="1"/>
          <p:nvPr/>
        </p:nvSpPr>
        <p:spPr>
          <a:xfrm>
            <a:off x="10042800" y="4543119"/>
            <a:ext cx="4564090" cy="2517716"/>
          </a:xfrm>
          <a:prstGeom prst="rect">
            <a:avLst/>
          </a:prstGeom>
        </p:spPr>
        <p:txBody>
          <a:bodyPr lIns="0" tIns="0" rIns="0" bIns="0" rtlCol="0" anchor="t">
            <a:spAutoFit/>
          </a:bodyPr>
          <a:lstStyle/>
          <a:p>
            <a:pPr>
              <a:lnSpc>
                <a:spcPts val="2875"/>
              </a:lnSpc>
            </a:pPr>
            <a:r>
              <a:rPr lang="en-US" sz="1920" spc="-47">
                <a:solidFill>
                  <a:srgbClr val="FFFFFF"/>
                </a:solidFill>
                <a:latin typeface="Canva Sans"/>
              </a:rPr>
              <a:t>Jumlah Hidden Node yang ada :</a:t>
            </a:r>
            <a:endParaRPr lang="en-US" sz="1920" spc="-47">
              <a:solidFill>
                <a:srgbClr val="FFFFFF"/>
              </a:solidFill>
              <a:latin typeface="Canva Sans"/>
            </a:endParaRPr>
          </a:p>
          <a:p>
            <a:pPr>
              <a:lnSpc>
                <a:spcPts val="2875"/>
              </a:lnSpc>
            </a:pPr>
          </a:p>
          <a:p>
            <a:pPr>
              <a:lnSpc>
                <a:spcPts val="2875"/>
              </a:lnSpc>
            </a:pPr>
            <a:r>
              <a:rPr lang="en-US" sz="1920" spc="-47">
                <a:solidFill>
                  <a:srgbClr val="FFFFFF"/>
                </a:solidFill>
                <a:latin typeface="Canva Sans"/>
              </a:rPr>
              <a:t>Jumlah Node Pada lstm : 100 </a:t>
            </a:r>
            <a:endParaRPr lang="en-US" sz="1920" spc="-47">
              <a:solidFill>
                <a:srgbClr val="FFFFFF"/>
              </a:solidFill>
              <a:latin typeface="Canva Sans"/>
            </a:endParaRPr>
          </a:p>
          <a:p>
            <a:pPr>
              <a:lnSpc>
                <a:spcPts val="2875"/>
              </a:lnSpc>
            </a:pPr>
            <a:r>
              <a:rPr lang="en-US" sz="1920" spc="-47">
                <a:solidFill>
                  <a:srgbClr val="FFFFFF"/>
                </a:solidFill>
                <a:latin typeface="Canva Sans"/>
              </a:rPr>
              <a:t>Jumlah Node Pada dense : 45 </a:t>
            </a:r>
            <a:endParaRPr lang="en-US" sz="1920" spc="-47">
              <a:solidFill>
                <a:srgbClr val="FFFFFF"/>
              </a:solidFill>
              <a:latin typeface="Canva Sans"/>
            </a:endParaRPr>
          </a:p>
          <a:p>
            <a:pPr>
              <a:lnSpc>
                <a:spcPts val="2875"/>
              </a:lnSpc>
            </a:pPr>
            <a:r>
              <a:rPr lang="en-US" sz="1920" spc="-47">
                <a:solidFill>
                  <a:srgbClr val="FFFFFF"/>
                </a:solidFill>
                <a:latin typeface="Canva Sans"/>
              </a:rPr>
              <a:t>Jumlah Node Pada dense_1 : 3 </a:t>
            </a:r>
            <a:endParaRPr lang="en-US" sz="1920" spc="-47">
              <a:solidFill>
                <a:srgbClr val="FFFFFF"/>
              </a:solidFill>
              <a:latin typeface="Canva Sans"/>
            </a:endParaRPr>
          </a:p>
          <a:p>
            <a:pPr>
              <a:lnSpc>
                <a:spcPts val="2875"/>
              </a:lnSpc>
            </a:pPr>
          </a:p>
          <a:p>
            <a:pPr>
              <a:lnSpc>
                <a:spcPts val="2875"/>
              </a:lnSpc>
            </a:pPr>
            <a:r>
              <a:rPr lang="en-US" sz="1920" spc="-47">
                <a:solidFill>
                  <a:srgbClr val="FFFFFF"/>
                </a:solidFill>
                <a:latin typeface="Canva Sans"/>
              </a:rPr>
              <a:t>Total hidden nodes: 148</a:t>
            </a:r>
            <a:endParaRPr lang="en-US" sz="1920" spc="-47">
              <a:solidFill>
                <a:srgbClr val="FFFFFF"/>
              </a:solidFill>
              <a:latin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501252" y="1142912"/>
            <a:ext cx="13285496" cy="8115388"/>
            <a:chOff x="0" y="0"/>
            <a:chExt cx="3499061" cy="2137386"/>
          </a:xfrm>
        </p:grpSpPr>
        <p:sp>
          <p:nvSpPr>
            <p:cNvPr id="3" name="Freeform 3"/>
            <p:cNvSpPr/>
            <p:nvPr/>
          </p:nvSpPr>
          <p:spPr>
            <a:xfrm>
              <a:off x="0" y="0"/>
              <a:ext cx="3499061" cy="2137386"/>
            </a:xfrm>
            <a:custGeom>
              <a:avLst/>
              <a:gdLst/>
              <a:ahLst/>
              <a:cxnLst/>
              <a:rect l="l" t="t" r="r" b="b"/>
              <a:pathLst>
                <a:path w="3499061" h="2137386">
                  <a:moveTo>
                    <a:pt x="0" y="0"/>
                  </a:moveTo>
                  <a:lnTo>
                    <a:pt x="3499061" y="0"/>
                  </a:lnTo>
                  <a:lnTo>
                    <a:pt x="3499061" y="2137386"/>
                  </a:lnTo>
                  <a:lnTo>
                    <a:pt x="0" y="2137386"/>
                  </a:lnTo>
                  <a:close/>
                </a:path>
              </a:pathLst>
            </a:custGeom>
            <a:gradFill rotWithShape="1">
              <a:gsLst>
                <a:gs pos="0">
                  <a:srgbClr val="2C3240">
                    <a:alpha val="100000"/>
                  </a:srgbClr>
                </a:gs>
                <a:gs pos="50000">
                  <a:srgbClr val="2C3240">
                    <a:alpha val="85500"/>
                  </a:srgbClr>
                </a:gs>
                <a:gs pos="100000">
                  <a:srgbClr val="2C3240">
                    <a:alpha val="77000"/>
                  </a:srgbClr>
                </a:gs>
              </a:gsLst>
              <a:lin ang="5400000"/>
            </a:gradFill>
          </p:spPr>
        </p:sp>
        <p:sp>
          <p:nvSpPr>
            <p:cNvPr id="4" name="TextBox 4"/>
            <p:cNvSpPr txBox="1"/>
            <p:nvPr/>
          </p:nvSpPr>
          <p:spPr>
            <a:xfrm>
              <a:off x="0" y="-76200"/>
              <a:ext cx="3499061" cy="2213586"/>
            </a:xfrm>
            <a:prstGeom prst="rect">
              <a:avLst/>
            </a:prstGeom>
          </p:spPr>
          <p:txBody>
            <a:bodyPr lIns="50800" tIns="50800" rIns="50800" bIns="50800" rtlCol="0" anchor="ctr"/>
            <a:lstStyle/>
            <a:p>
              <a:pPr algn="ctr">
                <a:lnSpc>
                  <a:spcPts val="3750"/>
                </a:lnSpc>
              </a:pPr>
            </a:p>
          </p:txBody>
        </p:sp>
      </p:grpSp>
      <p:sp>
        <p:nvSpPr>
          <p:cNvPr id="5" name="AutoShape 5"/>
          <p:cNvSpPr/>
          <p:nvPr/>
        </p:nvSpPr>
        <p:spPr>
          <a:xfrm>
            <a:off x="9163050" y="3346409"/>
            <a:ext cx="0" cy="5228357"/>
          </a:xfrm>
          <a:prstGeom prst="line">
            <a:avLst/>
          </a:prstGeom>
          <a:ln w="38100" cap="flat">
            <a:solidFill>
              <a:srgbClr val="FFFFFF"/>
            </a:solidFill>
            <a:prstDash val="solid"/>
            <a:headEnd type="none" w="sm" len="sm"/>
            <a:tailEnd type="none" w="sm" len="sm"/>
          </a:ln>
        </p:spPr>
      </p:sp>
      <p:sp>
        <p:nvSpPr>
          <p:cNvPr id="6" name="Freeform 6"/>
          <p:cNvSpPr/>
          <p:nvPr/>
        </p:nvSpPr>
        <p:spPr>
          <a:xfrm>
            <a:off x="9371036" y="3617645"/>
            <a:ext cx="6278145" cy="4679297"/>
          </a:xfrm>
          <a:custGeom>
            <a:avLst/>
            <a:gdLst/>
            <a:ahLst/>
            <a:cxnLst/>
            <a:rect l="l" t="t" r="r" b="b"/>
            <a:pathLst>
              <a:path w="6278145" h="4679297">
                <a:moveTo>
                  <a:pt x="0" y="0"/>
                </a:moveTo>
                <a:lnTo>
                  <a:pt x="6278145" y="0"/>
                </a:lnTo>
                <a:lnTo>
                  <a:pt x="6278145" y="4679296"/>
                </a:lnTo>
                <a:lnTo>
                  <a:pt x="0" y="4679296"/>
                </a:lnTo>
                <a:lnTo>
                  <a:pt x="0" y="0"/>
                </a:lnTo>
                <a:close/>
              </a:path>
            </a:pathLst>
          </a:custGeom>
          <a:blipFill>
            <a:blip r:embed="rId1"/>
            <a:stretch>
              <a:fillRect/>
            </a:stretch>
          </a:blipFill>
        </p:spPr>
      </p:sp>
      <p:sp>
        <p:nvSpPr>
          <p:cNvPr id="7" name="TextBox 7"/>
          <p:cNvSpPr txBox="1"/>
          <p:nvPr/>
        </p:nvSpPr>
        <p:spPr>
          <a:xfrm>
            <a:off x="4321797" y="2200766"/>
            <a:ext cx="9720605" cy="604837"/>
          </a:xfrm>
          <a:prstGeom prst="rect">
            <a:avLst/>
          </a:prstGeom>
        </p:spPr>
        <p:txBody>
          <a:bodyPr lIns="0" tIns="0" rIns="0" bIns="0" rtlCol="0" anchor="t">
            <a:spAutoFit/>
          </a:bodyPr>
          <a:lstStyle/>
          <a:p>
            <a:pPr marL="0" lvl="0" indent="0" algn="ctr">
              <a:lnSpc>
                <a:spcPts val="4850"/>
              </a:lnSpc>
              <a:spcBef>
                <a:spcPct val="0"/>
              </a:spcBef>
            </a:pPr>
            <a:r>
              <a:rPr lang="en-US" sz="4040">
                <a:solidFill>
                  <a:srgbClr val="FFFFFF"/>
                </a:solidFill>
                <a:latin typeface="Now Bold"/>
              </a:rPr>
              <a:t>WEIGHT COUNT</a:t>
            </a:r>
            <a:endParaRPr lang="en-US" sz="4040">
              <a:solidFill>
                <a:srgbClr val="FFFFFF"/>
              </a:solidFill>
              <a:latin typeface="Now Bold"/>
            </a:endParaRPr>
          </a:p>
        </p:txBody>
      </p:sp>
      <p:sp>
        <p:nvSpPr>
          <p:cNvPr id="8" name="TextBox 8"/>
          <p:cNvSpPr txBox="1"/>
          <p:nvPr/>
        </p:nvSpPr>
        <p:spPr>
          <a:xfrm>
            <a:off x="3745289" y="5124406"/>
            <a:ext cx="4564090" cy="1069917"/>
          </a:xfrm>
          <a:prstGeom prst="rect">
            <a:avLst/>
          </a:prstGeom>
        </p:spPr>
        <p:txBody>
          <a:bodyPr lIns="0" tIns="0" rIns="0" bIns="0" rtlCol="0" anchor="t">
            <a:spAutoFit/>
          </a:bodyPr>
          <a:lstStyle/>
          <a:p>
            <a:pPr>
              <a:lnSpc>
                <a:spcPts val="4375"/>
              </a:lnSpc>
            </a:pPr>
            <a:r>
              <a:rPr lang="en-US" sz="2920" spc="-72">
                <a:solidFill>
                  <a:srgbClr val="FFFFFF"/>
                </a:solidFill>
                <a:latin typeface="Canva Sans"/>
              </a:rPr>
              <a:t>Total Weight adalah 313883</a:t>
            </a:r>
            <a:endParaRPr lang="en-US" sz="2920" spc="-72">
              <a:solidFill>
                <a:srgbClr val="FFFFFF"/>
              </a:solidFill>
              <a:latin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1">
              <a:alphaModFix amt="20999"/>
              <a:extLst>
                <a:ext uri="{96DAC541-7B7A-43D3-8B79-37D633B846F1}">
                  <asvg:svgBlip xmlns:asvg="http://schemas.microsoft.com/office/drawing/2016/SVG/main" r:embed="rId2"/>
                </a:ext>
              </a:extLst>
            </a:blip>
            <a:stretch>
              <a:fillRect/>
            </a:stretch>
          </a:blipFill>
        </p:spPr>
      </p:sp>
      <p:grpSp>
        <p:nvGrpSpPr>
          <p:cNvPr id="3" name="Group 3"/>
          <p:cNvGrpSpPr>
            <a:grpSpLocks noChangeAspect="1"/>
          </p:cNvGrpSpPr>
          <p:nvPr/>
        </p:nvGrpSpPr>
        <p:grpSpPr>
          <a:xfrm rot="0">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3"/>
              <a:stretch>
                <a:fillRect l="-25000" r="-25000"/>
              </a:stretch>
            </a:blipFill>
          </p:spPr>
        </p:sp>
      </p:grpSp>
      <p:sp>
        <p:nvSpPr>
          <p:cNvPr id="5" name="Freeform 5"/>
          <p:cNvSpPr/>
          <p:nvPr/>
        </p:nvSpPr>
        <p:spPr>
          <a:xfrm>
            <a:off x="2264153" y="1800947"/>
            <a:ext cx="720510" cy="835374"/>
          </a:xfrm>
          <a:custGeom>
            <a:avLst/>
            <a:gdLst/>
            <a:ahLst/>
            <a:cxnLst/>
            <a:rect l="l" t="t" r="r" b="b"/>
            <a:pathLst>
              <a:path w="720510" h="835374">
                <a:moveTo>
                  <a:pt x="0" y="0"/>
                </a:moveTo>
                <a:lnTo>
                  <a:pt x="720511" y="0"/>
                </a:lnTo>
                <a:lnTo>
                  <a:pt x="720511" y="835374"/>
                </a:lnTo>
                <a:lnTo>
                  <a:pt x="0" y="835374"/>
                </a:lnTo>
                <a:lnTo>
                  <a:pt x="0" y="0"/>
                </a:lnTo>
                <a:close/>
              </a:path>
            </a:pathLst>
          </a:custGeom>
          <a:blipFill>
            <a:blip r:embed="rId4"/>
            <a:stretch>
              <a:fillRect/>
            </a:stretch>
          </a:blipFill>
        </p:spPr>
      </p:sp>
      <p:sp>
        <p:nvSpPr>
          <p:cNvPr id="6" name="Freeform 6"/>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1">
              <a:alphaModFix amt="20999"/>
              <a:extLst>
                <a:ext uri="{96DAC541-7B7A-43D3-8B79-37D633B846F1}">
                  <asvg:svgBlip xmlns:asvg="http://schemas.microsoft.com/office/drawing/2016/SVG/main" r:embed="rId2"/>
                </a:ext>
              </a:extLst>
            </a:blip>
            <a:stretch>
              <a:fillRect/>
            </a:stretch>
          </a:blipFill>
        </p:spPr>
      </p:sp>
      <p:sp>
        <p:nvSpPr>
          <p:cNvPr id="7" name="TextBox 7"/>
          <p:cNvSpPr txBox="1"/>
          <p:nvPr/>
        </p:nvSpPr>
        <p:spPr>
          <a:xfrm>
            <a:off x="2255514" y="5730689"/>
            <a:ext cx="9364819" cy="617560"/>
          </a:xfrm>
          <a:prstGeom prst="rect">
            <a:avLst/>
          </a:prstGeom>
        </p:spPr>
        <p:txBody>
          <a:bodyPr lIns="0" tIns="0" rIns="0" bIns="0" rtlCol="0" anchor="t">
            <a:spAutoFit/>
          </a:bodyPr>
          <a:lstStyle/>
          <a:p>
            <a:pPr marL="0" lvl="0" indent="0" algn="l">
              <a:lnSpc>
                <a:spcPts val="5100"/>
              </a:lnSpc>
              <a:spcBef>
                <a:spcPct val="0"/>
              </a:spcBef>
            </a:pPr>
            <a:r>
              <a:rPr lang="en-US" sz="3695">
                <a:solidFill>
                  <a:srgbClr val="4BD1FB"/>
                </a:solidFill>
                <a:latin typeface="DM Sans Bold"/>
              </a:rPr>
              <a:t>Provide Link</a:t>
            </a:r>
            <a:endParaRPr lang="en-US" sz="3695">
              <a:solidFill>
                <a:srgbClr val="4BD1FB"/>
              </a:solidFill>
              <a:latin typeface="DM Sans Bold"/>
            </a:endParaRPr>
          </a:p>
        </p:txBody>
      </p:sp>
      <p:sp>
        <p:nvSpPr>
          <p:cNvPr id="8" name="TextBox 8"/>
          <p:cNvSpPr txBox="1"/>
          <p:nvPr/>
        </p:nvSpPr>
        <p:spPr>
          <a:xfrm>
            <a:off x="2255514" y="2773954"/>
            <a:ext cx="10434893" cy="2649553"/>
          </a:xfrm>
          <a:prstGeom prst="rect">
            <a:avLst/>
          </a:prstGeom>
        </p:spPr>
        <p:txBody>
          <a:bodyPr lIns="0" tIns="0" rIns="0" bIns="0" rtlCol="0" anchor="t">
            <a:spAutoFit/>
          </a:bodyPr>
          <a:lstStyle/>
          <a:p>
            <a:pPr>
              <a:lnSpc>
                <a:spcPts val="10545"/>
              </a:lnSpc>
            </a:pPr>
            <a:r>
              <a:rPr lang="en-US" sz="7530" spc="459">
                <a:solidFill>
                  <a:srgbClr val="FFFFFF"/>
                </a:solidFill>
                <a:latin typeface="Now Bold"/>
              </a:rPr>
              <a:t>Terima Kasih</a:t>
            </a:r>
            <a:endParaRPr lang="en-US" sz="7530" spc="459">
              <a:solidFill>
                <a:srgbClr val="FFFFFF"/>
              </a:solidFill>
              <a:latin typeface="Now Bold"/>
            </a:endParaRPr>
          </a:p>
          <a:p>
            <a:pPr marL="0" lvl="0" indent="0">
              <a:lnSpc>
                <a:spcPts val="10545"/>
              </a:lnSpc>
            </a:pPr>
            <a:r>
              <a:rPr lang="en-US" sz="7530" spc="459">
                <a:solidFill>
                  <a:srgbClr val="FFFFFF"/>
                </a:solidFill>
                <a:latin typeface="Now Bold"/>
              </a:rPr>
              <a:t>Atas Perhatiannya</a:t>
            </a:r>
            <a:endParaRPr lang="en-US" sz="7530" spc="459">
              <a:solidFill>
                <a:srgbClr val="FFFFFF"/>
              </a:solidFill>
              <a:latin typeface="Now Bold"/>
            </a:endParaRPr>
          </a:p>
        </p:txBody>
      </p:sp>
      <p:sp>
        <p:nvSpPr>
          <p:cNvPr id="9" name="TextBox 9"/>
          <p:cNvSpPr txBox="1"/>
          <p:nvPr/>
        </p:nvSpPr>
        <p:spPr>
          <a:xfrm>
            <a:off x="3136813" y="1884522"/>
            <a:ext cx="1810574" cy="675207"/>
          </a:xfrm>
          <a:prstGeom prst="rect">
            <a:avLst/>
          </a:prstGeom>
        </p:spPr>
        <p:txBody>
          <a:bodyPr lIns="0" tIns="0" rIns="0" bIns="0" rtlCol="0" anchor="t">
            <a:spAutoFit/>
          </a:bodyPr>
          <a:lstStyle/>
          <a:p>
            <a:pPr>
              <a:lnSpc>
                <a:spcPts val="2665"/>
              </a:lnSpc>
            </a:pPr>
            <a:r>
              <a:rPr lang="en-US" sz="2165" spc="-43">
                <a:solidFill>
                  <a:srgbClr val="56AEFF"/>
                </a:solidFill>
                <a:latin typeface="DM Sans Italics"/>
              </a:rPr>
              <a:t>Kecerdasan</a:t>
            </a:r>
            <a:endParaRPr lang="en-US" sz="2165" spc="-43">
              <a:solidFill>
                <a:srgbClr val="56AEFF"/>
              </a:solidFill>
              <a:latin typeface="DM Sans Italics"/>
            </a:endParaRPr>
          </a:p>
          <a:p>
            <a:pPr>
              <a:lnSpc>
                <a:spcPts val="2665"/>
              </a:lnSpc>
            </a:pPr>
            <a:r>
              <a:rPr lang="en-US" sz="2165" spc="-43">
                <a:solidFill>
                  <a:srgbClr val="56AEFF"/>
                </a:solidFill>
                <a:latin typeface="DM Sans Italics"/>
              </a:rPr>
              <a:t>Artifisial</a:t>
            </a:r>
            <a:endParaRPr lang="en-US" sz="2165" spc="-43">
              <a:solidFill>
                <a:srgbClr val="56AEFF"/>
              </a:solidFill>
              <a:latin typeface="DM Sans Italics"/>
            </a:endParaRPr>
          </a:p>
        </p:txBody>
      </p:sp>
      <p:sp>
        <p:nvSpPr>
          <p:cNvPr id="10" name="TextBox 10"/>
          <p:cNvSpPr txBox="1"/>
          <p:nvPr/>
        </p:nvSpPr>
        <p:spPr>
          <a:xfrm>
            <a:off x="2264153" y="6752398"/>
            <a:ext cx="4371259" cy="435488"/>
          </a:xfrm>
          <a:prstGeom prst="rect">
            <a:avLst/>
          </a:prstGeom>
        </p:spPr>
        <p:txBody>
          <a:bodyPr lIns="0" tIns="0" rIns="0" bIns="0" rtlCol="0" anchor="t">
            <a:spAutoFit/>
          </a:bodyPr>
          <a:lstStyle/>
          <a:p>
            <a:pPr marL="0" lvl="0" indent="0">
              <a:lnSpc>
                <a:spcPts val="3450"/>
              </a:lnSpc>
              <a:spcBef>
                <a:spcPct val="0"/>
              </a:spcBef>
            </a:pPr>
            <a:r>
              <a:rPr lang="en-US" sz="2875" u="sng" spc="143">
                <a:solidFill>
                  <a:srgbClr val="FFFBFB"/>
                </a:solidFill>
                <a:latin typeface="DM Sans"/>
                <a:hlinkClick r:id="rId5" tooltip="https://github.com/dhaniansyahr/Tugas-2-Kecerdasan-Artifisial-2108107010057.git"/>
              </a:rPr>
              <a:t>Github Repository Link</a:t>
            </a:r>
            <a:endParaRPr lang="en-US" sz="2875" u="sng" spc="143">
              <a:solidFill>
                <a:srgbClr val="FFFBFB"/>
              </a:solidFill>
              <a:latin typeface="DM Sans"/>
              <a:hlinkClick r:id="rId5" tooltip="https://github.com/dhaniansyahr/Tugas-2-Kecerdasan-Artifisial-2108107010057.git"/>
            </a:endParaRPr>
          </a:p>
        </p:txBody>
      </p:sp>
      <p:sp>
        <p:nvSpPr>
          <p:cNvPr id="11" name="TextBox 11"/>
          <p:cNvSpPr txBox="1"/>
          <p:nvPr/>
        </p:nvSpPr>
        <p:spPr>
          <a:xfrm>
            <a:off x="2264153" y="7587935"/>
            <a:ext cx="3713995" cy="428625"/>
          </a:xfrm>
          <a:prstGeom prst="rect">
            <a:avLst/>
          </a:prstGeom>
        </p:spPr>
        <p:txBody>
          <a:bodyPr lIns="0" tIns="0" rIns="0" bIns="0" rtlCol="0" anchor="t">
            <a:spAutoFit/>
          </a:bodyPr>
          <a:lstStyle/>
          <a:p>
            <a:pPr marL="0" lvl="0" indent="0">
              <a:lnSpc>
                <a:spcPts val="3450"/>
              </a:lnSpc>
              <a:spcBef>
                <a:spcPct val="0"/>
              </a:spcBef>
            </a:pPr>
            <a:r>
              <a:rPr lang="en-US" sz="2875" u="sng" spc="143">
                <a:solidFill>
                  <a:srgbClr val="FFFBFB"/>
                </a:solidFill>
                <a:latin typeface="DM Sans"/>
                <a:hlinkClick r:id="rId6" tooltip="https://www.kaggle.com/datasets/kaushiksuresh147/the-social-dilemma-tweets/data"/>
              </a:rPr>
              <a:t>Kaggle Dataset Link </a:t>
            </a:r>
            <a:endParaRPr lang="en-US" sz="2875" u="sng" spc="143">
              <a:solidFill>
                <a:srgbClr val="FFFBFB"/>
              </a:solidFill>
              <a:latin typeface="DM Sans"/>
              <a:hlinkClick r:id="rId6" tooltip="https://www.kaggle.com/datasets/kaushiksuresh147/the-social-dilemma-tweets/dat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11048425" y="1509629"/>
            <a:ext cx="6992751" cy="8074770"/>
            <a:chOff x="0" y="0"/>
            <a:chExt cx="5499100" cy="6350000"/>
          </a:xfrm>
        </p:grpSpPr>
        <p:sp>
          <p:nvSpPr>
            <p:cNvPr id="3" name="Freeform 3"/>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4" name="Group 4"/>
          <p:cNvGrpSpPr>
            <a:grpSpLocks noChangeAspect="1"/>
          </p:cNvGrpSpPr>
          <p:nvPr/>
        </p:nvGrpSpPr>
        <p:grpSpPr>
          <a:xfrm rot="0">
            <a:off x="11191300" y="1698193"/>
            <a:ext cx="6697476" cy="7733806"/>
            <a:chOff x="0" y="0"/>
            <a:chExt cx="5499100" cy="6350000"/>
          </a:xfrm>
        </p:grpSpPr>
        <p:sp>
          <p:nvSpPr>
            <p:cNvPr id="5" name="Freeform 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1"/>
              <a:stretch>
                <a:fillRect l="-36659" r="-36659"/>
              </a:stretch>
            </a:blipFill>
          </p:spPr>
        </p:sp>
      </p:grpSp>
      <p:sp>
        <p:nvSpPr>
          <p:cNvPr id="6" name="Freeform 6"/>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281891" y="2034468"/>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56AEFF"/>
                </a:solidFill>
                <a:latin typeface="Now Bold"/>
              </a:rPr>
              <a:t>OVERVIEW</a:t>
            </a:r>
            <a:endParaRPr lang="en-US" sz="8020">
              <a:solidFill>
                <a:srgbClr val="56AEFF"/>
              </a:solidFill>
              <a:latin typeface="Now Bold"/>
            </a:endParaRPr>
          </a:p>
        </p:txBody>
      </p:sp>
      <p:grpSp>
        <p:nvGrpSpPr>
          <p:cNvPr id="8" name="Group 8"/>
          <p:cNvGrpSpPr/>
          <p:nvPr/>
        </p:nvGrpSpPr>
        <p:grpSpPr>
          <a:xfrm rot="0">
            <a:off x="5414169" y="3593974"/>
            <a:ext cx="2172772" cy="1890160"/>
            <a:chOff x="0" y="0"/>
            <a:chExt cx="2897029" cy="2520213"/>
          </a:xfrm>
        </p:grpSpPr>
        <p:grpSp>
          <p:nvGrpSpPr>
            <p:cNvPr id="9" name="Group 9"/>
            <p:cNvGrpSpPr/>
            <p:nvPr/>
          </p:nvGrpSpPr>
          <p:grpSpPr>
            <a:xfrm rot="0">
              <a:off x="0" y="0"/>
              <a:ext cx="2897029" cy="2520213"/>
              <a:chOff x="0" y="0"/>
              <a:chExt cx="991873" cy="862860"/>
            </a:xfrm>
          </p:grpSpPr>
          <p:sp>
            <p:nvSpPr>
              <p:cNvPr id="10" name="Freeform 10"/>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11" name="TextBox 11"/>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12" name="AutoShape 12"/>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13" name="TextBox 13"/>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Feature Count</a:t>
              </a:r>
              <a:endParaRPr lang="en-US" sz="1570">
                <a:solidFill>
                  <a:srgbClr val="FFFFFF"/>
                </a:solidFill>
                <a:latin typeface="DM Sans"/>
              </a:endParaRPr>
            </a:p>
          </p:txBody>
        </p:sp>
        <p:sp>
          <p:nvSpPr>
            <p:cNvPr id="14" name="TextBox 14"/>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03</a:t>
              </a:r>
              <a:endParaRPr lang="en-US" sz="4770">
                <a:solidFill>
                  <a:srgbClr val="FFFFFF"/>
                </a:solidFill>
                <a:latin typeface="DM Sans Bold"/>
              </a:endParaRPr>
            </a:p>
          </p:txBody>
        </p:sp>
      </p:grpSp>
      <p:grpSp>
        <p:nvGrpSpPr>
          <p:cNvPr id="15" name="Group 15"/>
          <p:cNvGrpSpPr/>
          <p:nvPr/>
        </p:nvGrpSpPr>
        <p:grpSpPr>
          <a:xfrm rot="0">
            <a:off x="2968082" y="3593974"/>
            <a:ext cx="2172772" cy="1890160"/>
            <a:chOff x="0" y="0"/>
            <a:chExt cx="2897029" cy="2520213"/>
          </a:xfrm>
        </p:grpSpPr>
        <p:grpSp>
          <p:nvGrpSpPr>
            <p:cNvPr id="16" name="Group 16"/>
            <p:cNvGrpSpPr/>
            <p:nvPr/>
          </p:nvGrpSpPr>
          <p:grpSpPr>
            <a:xfrm rot="0">
              <a:off x="0" y="0"/>
              <a:ext cx="2897029" cy="2520213"/>
              <a:chOff x="0" y="0"/>
              <a:chExt cx="991873" cy="862860"/>
            </a:xfrm>
          </p:grpSpPr>
          <p:sp>
            <p:nvSpPr>
              <p:cNvPr id="17" name="Freeform 1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18" name="TextBox 18"/>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19" name="AutoShape 19"/>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20" name="TextBox 20"/>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Dataset</a:t>
              </a:r>
              <a:endParaRPr lang="en-US" sz="1570">
                <a:solidFill>
                  <a:srgbClr val="FFFFFF"/>
                </a:solidFill>
                <a:latin typeface="DM Sans"/>
              </a:endParaRPr>
            </a:p>
          </p:txBody>
        </p:sp>
        <p:sp>
          <p:nvSpPr>
            <p:cNvPr id="21" name="TextBox 21"/>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02</a:t>
              </a:r>
              <a:endParaRPr lang="en-US" sz="4770">
                <a:solidFill>
                  <a:srgbClr val="FFFFFF"/>
                </a:solidFill>
                <a:latin typeface="DM Sans Bold"/>
              </a:endParaRPr>
            </a:p>
          </p:txBody>
        </p:sp>
      </p:grpSp>
      <p:grpSp>
        <p:nvGrpSpPr>
          <p:cNvPr id="22" name="Group 22"/>
          <p:cNvGrpSpPr/>
          <p:nvPr/>
        </p:nvGrpSpPr>
        <p:grpSpPr>
          <a:xfrm rot="0">
            <a:off x="521995" y="3593974"/>
            <a:ext cx="2172772" cy="1890160"/>
            <a:chOff x="0" y="0"/>
            <a:chExt cx="2897029" cy="2520213"/>
          </a:xfrm>
        </p:grpSpPr>
        <p:grpSp>
          <p:nvGrpSpPr>
            <p:cNvPr id="23" name="Group 23"/>
            <p:cNvGrpSpPr/>
            <p:nvPr/>
          </p:nvGrpSpPr>
          <p:grpSpPr>
            <a:xfrm rot="0">
              <a:off x="0" y="0"/>
              <a:ext cx="2897029" cy="2520213"/>
              <a:chOff x="0" y="0"/>
              <a:chExt cx="991873" cy="862860"/>
            </a:xfrm>
          </p:grpSpPr>
          <p:sp>
            <p:nvSpPr>
              <p:cNvPr id="24" name="Freeform 24"/>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5" name="TextBox 25"/>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26" name="AutoShape 26"/>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27" name="TextBox 27"/>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Case Type</a:t>
              </a:r>
              <a:endParaRPr lang="en-US" sz="1570">
                <a:solidFill>
                  <a:srgbClr val="FFFFFF"/>
                </a:solidFill>
                <a:latin typeface="DM Sans"/>
              </a:endParaRPr>
            </a:p>
          </p:txBody>
        </p:sp>
        <p:sp>
          <p:nvSpPr>
            <p:cNvPr id="28" name="TextBox 28"/>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01</a:t>
              </a:r>
              <a:endParaRPr lang="en-US" sz="4770">
                <a:solidFill>
                  <a:srgbClr val="FFFFFF"/>
                </a:solidFill>
                <a:latin typeface="DM Sans Bold"/>
              </a:endParaRPr>
            </a:p>
          </p:txBody>
        </p:sp>
      </p:grpSp>
      <p:grpSp>
        <p:nvGrpSpPr>
          <p:cNvPr id="29" name="Group 29"/>
          <p:cNvGrpSpPr/>
          <p:nvPr/>
        </p:nvGrpSpPr>
        <p:grpSpPr>
          <a:xfrm rot="0">
            <a:off x="7863167" y="3593974"/>
            <a:ext cx="2172772" cy="1890160"/>
            <a:chOff x="0" y="0"/>
            <a:chExt cx="2897029" cy="2520213"/>
          </a:xfrm>
        </p:grpSpPr>
        <p:grpSp>
          <p:nvGrpSpPr>
            <p:cNvPr id="30" name="Group 30"/>
            <p:cNvGrpSpPr/>
            <p:nvPr/>
          </p:nvGrpSpPr>
          <p:grpSpPr>
            <a:xfrm rot="0">
              <a:off x="0" y="0"/>
              <a:ext cx="2897029" cy="2520213"/>
              <a:chOff x="0" y="0"/>
              <a:chExt cx="991873" cy="862860"/>
            </a:xfrm>
          </p:grpSpPr>
          <p:sp>
            <p:nvSpPr>
              <p:cNvPr id="31" name="Freeform 31"/>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32" name="TextBox 32"/>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33" name="AutoShape 33"/>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34" name="TextBox 34"/>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Label Count</a:t>
              </a:r>
              <a:endParaRPr lang="en-US" sz="1570">
                <a:solidFill>
                  <a:srgbClr val="FFFFFF"/>
                </a:solidFill>
                <a:latin typeface="DM Sans"/>
              </a:endParaRPr>
            </a:p>
          </p:txBody>
        </p:sp>
        <p:sp>
          <p:nvSpPr>
            <p:cNvPr id="35" name="TextBox 35"/>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04</a:t>
              </a:r>
              <a:endParaRPr lang="en-US" sz="4770">
                <a:solidFill>
                  <a:srgbClr val="FFFFFF"/>
                </a:solidFill>
                <a:latin typeface="DM Sans Bold"/>
              </a:endParaRPr>
            </a:p>
          </p:txBody>
        </p:sp>
      </p:grpSp>
      <p:grpSp>
        <p:nvGrpSpPr>
          <p:cNvPr id="36" name="Group 36"/>
          <p:cNvGrpSpPr/>
          <p:nvPr/>
        </p:nvGrpSpPr>
        <p:grpSpPr>
          <a:xfrm rot="0">
            <a:off x="10312164" y="3593974"/>
            <a:ext cx="2172772" cy="1890160"/>
            <a:chOff x="0" y="0"/>
            <a:chExt cx="2897029" cy="2520213"/>
          </a:xfrm>
        </p:grpSpPr>
        <p:grpSp>
          <p:nvGrpSpPr>
            <p:cNvPr id="37" name="Group 37"/>
            <p:cNvGrpSpPr/>
            <p:nvPr/>
          </p:nvGrpSpPr>
          <p:grpSpPr>
            <a:xfrm rot="0">
              <a:off x="0" y="0"/>
              <a:ext cx="2897029" cy="2520213"/>
              <a:chOff x="0" y="0"/>
              <a:chExt cx="991873" cy="862860"/>
            </a:xfrm>
          </p:grpSpPr>
          <p:sp>
            <p:nvSpPr>
              <p:cNvPr id="38" name="Freeform 38"/>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39" name="TextBox 39"/>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40" name="AutoShape 40"/>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41" name="TextBox 41"/>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Neural Netwrok Type</a:t>
              </a:r>
              <a:endParaRPr lang="en-US" sz="1570">
                <a:solidFill>
                  <a:srgbClr val="FFFFFF"/>
                </a:solidFill>
                <a:latin typeface="DM Sans"/>
              </a:endParaRPr>
            </a:p>
          </p:txBody>
        </p:sp>
        <p:sp>
          <p:nvSpPr>
            <p:cNvPr id="42" name="TextBox 42"/>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05</a:t>
              </a:r>
              <a:endParaRPr lang="en-US" sz="4770">
                <a:solidFill>
                  <a:srgbClr val="FFFFFF"/>
                </a:solidFill>
                <a:latin typeface="DM Sans Bold"/>
              </a:endParaRPr>
            </a:p>
          </p:txBody>
        </p:sp>
      </p:grpSp>
      <p:grpSp>
        <p:nvGrpSpPr>
          <p:cNvPr id="43" name="Group 43"/>
          <p:cNvGrpSpPr/>
          <p:nvPr/>
        </p:nvGrpSpPr>
        <p:grpSpPr>
          <a:xfrm rot="0">
            <a:off x="5411260" y="5646059"/>
            <a:ext cx="2172772" cy="1890160"/>
            <a:chOff x="0" y="0"/>
            <a:chExt cx="2897029" cy="2520213"/>
          </a:xfrm>
        </p:grpSpPr>
        <p:grpSp>
          <p:nvGrpSpPr>
            <p:cNvPr id="44" name="Group 44"/>
            <p:cNvGrpSpPr/>
            <p:nvPr/>
          </p:nvGrpSpPr>
          <p:grpSpPr>
            <a:xfrm rot="0">
              <a:off x="0" y="0"/>
              <a:ext cx="2897029" cy="2520213"/>
              <a:chOff x="0" y="0"/>
              <a:chExt cx="991873" cy="862860"/>
            </a:xfrm>
          </p:grpSpPr>
          <p:sp>
            <p:nvSpPr>
              <p:cNvPr id="45" name="Freeform 45"/>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6" name="TextBox 46"/>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47" name="AutoShape 47"/>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48" name="TextBox 48"/>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Hidden Layer</a:t>
              </a:r>
              <a:endParaRPr lang="en-US" sz="1570">
                <a:solidFill>
                  <a:srgbClr val="FFFFFF"/>
                </a:solidFill>
                <a:latin typeface="DM Sans"/>
              </a:endParaRPr>
            </a:p>
          </p:txBody>
        </p:sp>
        <p:sp>
          <p:nvSpPr>
            <p:cNvPr id="49" name="TextBox 49"/>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08</a:t>
              </a:r>
              <a:endParaRPr lang="en-US" sz="4770">
                <a:solidFill>
                  <a:srgbClr val="FFFFFF"/>
                </a:solidFill>
                <a:latin typeface="DM Sans Bold"/>
              </a:endParaRPr>
            </a:p>
          </p:txBody>
        </p:sp>
      </p:grpSp>
      <p:grpSp>
        <p:nvGrpSpPr>
          <p:cNvPr id="50" name="Group 50"/>
          <p:cNvGrpSpPr/>
          <p:nvPr/>
        </p:nvGrpSpPr>
        <p:grpSpPr>
          <a:xfrm rot="0">
            <a:off x="2965172" y="5646059"/>
            <a:ext cx="2172772" cy="1890160"/>
            <a:chOff x="0" y="0"/>
            <a:chExt cx="2897029" cy="2520213"/>
          </a:xfrm>
        </p:grpSpPr>
        <p:grpSp>
          <p:nvGrpSpPr>
            <p:cNvPr id="51" name="Group 51"/>
            <p:cNvGrpSpPr/>
            <p:nvPr/>
          </p:nvGrpSpPr>
          <p:grpSpPr>
            <a:xfrm rot="0">
              <a:off x="0" y="0"/>
              <a:ext cx="2897029" cy="2520213"/>
              <a:chOff x="0" y="0"/>
              <a:chExt cx="991873" cy="862860"/>
            </a:xfrm>
          </p:grpSpPr>
          <p:sp>
            <p:nvSpPr>
              <p:cNvPr id="52" name="Freeform 52"/>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53" name="TextBox 53"/>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54" name="AutoShape 54"/>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55" name="TextBox 55"/>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Activation Function</a:t>
              </a:r>
              <a:endParaRPr lang="en-US" sz="1570">
                <a:solidFill>
                  <a:srgbClr val="FFFFFF"/>
                </a:solidFill>
                <a:latin typeface="DM Sans"/>
              </a:endParaRPr>
            </a:p>
          </p:txBody>
        </p:sp>
        <p:sp>
          <p:nvSpPr>
            <p:cNvPr id="56" name="TextBox 56"/>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07</a:t>
              </a:r>
              <a:endParaRPr lang="en-US" sz="4770">
                <a:solidFill>
                  <a:srgbClr val="FFFFFF"/>
                </a:solidFill>
                <a:latin typeface="DM Sans Bold"/>
              </a:endParaRPr>
            </a:p>
          </p:txBody>
        </p:sp>
      </p:grpSp>
      <p:grpSp>
        <p:nvGrpSpPr>
          <p:cNvPr id="57" name="Group 57"/>
          <p:cNvGrpSpPr/>
          <p:nvPr/>
        </p:nvGrpSpPr>
        <p:grpSpPr>
          <a:xfrm rot="0">
            <a:off x="519085" y="5646059"/>
            <a:ext cx="2172772" cy="1890160"/>
            <a:chOff x="0" y="0"/>
            <a:chExt cx="2897029" cy="2520213"/>
          </a:xfrm>
        </p:grpSpPr>
        <p:grpSp>
          <p:nvGrpSpPr>
            <p:cNvPr id="58" name="Group 58"/>
            <p:cNvGrpSpPr/>
            <p:nvPr/>
          </p:nvGrpSpPr>
          <p:grpSpPr>
            <a:xfrm rot="0">
              <a:off x="0" y="0"/>
              <a:ext cx="2897029" cy="2520213"/>
              <a:chOff x="0" y="0"/>
              <a:chExt cx="991873" cy="862860"/>
            </a:xfrm>
          </p:grpSpPr>
          <p:sp>
            <p:nvSpPr>
              <p:cNvPr id="59" name="Freeform 59"/>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60" name="TextBox 60"/>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61" name="AutoShape 61"/>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62" name="TextBox 62"/>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Optimize Type</a:t>
              </a:r>
              <a:endParaRPr lang="en-US" sz="1570">
                <a:solidFill>
                  <a:srgbClr val="FFFFFF"/>
                </a:solidFill>
                <a:latin typeface="DM Sans"/>
              </a:endParaRPr>
            </a:p>
          </p:txBody>
        </p:sp>
        <p:sp>
          <p:nvSpPr>
            <p:cNvPr id="63" name="TextBox 63"/>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06</a:t>
              </a:r>
              <a:endParaRPr lang="en-US" sz="4770">
                <a:solidFill>
                  <a:srgbClr val="FFFFFF"/>
                </a:solidFill>
                <a:latin typeface="DM Sans Bold"/>
              </a:endParaRPr>
            </a:p>
          </p:txBody>
        </p:sp>
      </p:grpSp>
      <p:grpSp>
        <p:nvGrpSpPr>
          <p:cNvPr id="64" name="Group 64"/>
          <p:cNvGrpSpPr/>
          <p:nvPr/>
        </p:nvGrpSpPr>
        <p:grpSpPr>
          <a:xfrm rot="0">
            <a:off x="7860257" y="5646059"/>
            <a:ext cx="2172772" cy="1890160"/>
            <a:chOff x="0" y="0"/>
            <a:chExt cx="2897029" cy="2520213"/>
          </a:xfrm>
        </p:grpSpPr>
        <p:grpSp>
          <p:nvGrpSpPr>
            <p:cNvPr id="65" name="Group 65"/>
            <p:cNvGrpSpPr/>
            <p:nvPr/>
          </p:nvGrpSpPr>
          <p:grpSpPr>
            <a:xfrm rot="0">
              <a:off x="0" y="0"/>
              <a:ext cx="2897029" cy="2520213"/>
              <a:chOff x="0" y="0"/>
              <a:chExt cx="991873" cy="862860"/>
            </a:xfrm>
          </p:grpSpPr>
          <p:sp>
            <p:nvSpPr>
              <p:cNvPr id="66" name="Freeform 66"/>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67" name="TextBox 67"/>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68" name="AutoShape 68"/>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69" name="TextBox 69"/>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Node Hidden Layer</a:t>
              </a:r>
              <a:endParaRPr lang="en-US" sz="1570">
                <a:solidFill>
                  <a:srgbClr val="FFFFFF"/>
                </a:solidFill>
                <a:latin typeface="DM Sans"/>
              </a:endParaRPr>
            </a:p>
          </p:txBody>
        </p:sp>
        <p:sp>
          <p:nvSpPr>
            <p:cNvPr id="70" name="TextBox 70"/>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09</a:t>
              </a:r>
              <a:endParaRPr lang="en-US" sz="4770">
                <a:solidFill>
                  <a:srgbClr val="FFFFFF"/>
                </a:solidFill>
                <a:latin typeface="DM Sans Bold"/>
              </a:endParaRPr>
            </a:p>
          </p:txBody>
        </p:sp>
      </p:grpSp>
      <p:grpSp>
        <p:nvGrpSpPr>
          <p:cNvPr id="71" name="Group 71"/>
          <p:cNvGrpSpPr/>
          <p:nvPr/>
        </p:nvGrpSpPr>
        <p:grpSpPr>
          <a:xfrm rot="0">
            <a:off x="10309254" y="5646059"/>
            <a:ext cx="2172772" cy="1890160"/>
            <a:chOff x="0" y="0"/>
            <a:chExt cx="2897029" cy="2520213"/>
          </a:xfrm>
        </p:grpSpPr>
        <p:grpSp>
          <p:nvGrpSpPr>
            <p:cNvPr id="72" name="Group 72"/>
            <p:cNvGrpSpPr/>
            <p:nvPr/>
          </p:nvGrpSpPr>
          <p:grpSpPr>
            <a:xfrm rot="0">
              <a:off x="0" y="0"/>
              <a:ext cx="2897029" cy="2520213"/>
              <a:chOff x="0" y="0"/>
              <a:chExt cx="991873" cy="862860"/>
            </a:xfrm>
          </p:grpSpPr>
          <p:sp>
            <p:nvSpPr>
              <p:cNvPr id="73" name="Freeform 7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74" name="TextBox 74"/>
              <p:cNvSpPr txBox="1"/>
              <p:nvPr/>
            </p:nvSpPr>
            <p:spPr>
              <a:xfrm>
                <a:off x="0" y="-38100"/>
                <a:ext cx="991873" cy="900960"/>
              </a:xfrm>
              <a:prstGeom prst="rect">
                <a:avLst/>
              </a:prstGeom>
            </p:spPr>
            <p:txBody>
              <a:bodyPr lIns="50800" tIns="50800" rIns="50800" bIns="50800" rtlCol="0" anchor="ctr"/>
              <a:lstStyle/>
              <a:p>
                <a:pPr algn="ctr">
                  <a:lnSpc>
                    <a:spcPts val="3485"/>
                  </a:lnSpc>
                </a:pPr>
              </a:p>
            </p:txBody>
          </p:sp>
        </p:grpSp>
        <p:sp>
          <p:nvSpPr>
            <p:cNvPr id="75" name="AutoShape 75"/>
            <p:cNvSpPr/>
            <p:nvPr/>
          </p:nvSpPr>
          <p:spPr>
            <a:xfrm flipV="1">
              <a:off x="163304" y="1725450"/>
              <a:ext cx="2442544" cy="0"/>
            </a:xfrm>
            <a:prstGeom prst="line">
              <a:avLst/>
            </a:prstGeom>
            <a:ln w="42240" cap="flat">
              <a:solidFill>
                <a:srgbClr val="FFFFFF"/>
              </a:solidFill>
              <a:prstDash val="solid"/>
              <a:headEnd type="none" w="sm" len="sm"/>
              <a:tailEnd type="none" w="sm" len="sm"/>
            </a:ln>
          </p:spPr>
        </p:sp>
        <p:sp>
          <p:nvSpPr>
            <p:cNvPr id="76" name="TextBox 76"/>
            <p:cNvSpPr txBox="1"/>
            <p:nvPr/>
          </p:nvSpPr>
          <p:spPr>
            <a:xfrm>
              <a:off x="163304" y="1911393"/>
              <a:ext cx="2570421" cy="339775"/>
            </a:xfrm>
            <a:prstGeom prst="rect">
              <a:avLst/>
            </a:prstGeom>
          </p:spPr>
          <p:txBody>
            <a:bodyPr lIns="0" tIns="0" rIns="0" bIns="0" rtlCol="0" anchor="t">
              <a:spAutoFit/>
            </a:bodyPr>
            <a:lstStyle/>
            <a:p>
              <a:pPr algn="ctr">
                <a:lnSpc>
                  <a:spcPts val="2165"/>
                </a:lnSpc>
              </a:pPr>
              <a:r>
                <a:rPr lang="en-US" sz="1570">
                  <a:solidFill>
                    <a:srgbClr val="FFFFFF"/>
                  </a:solidFill>
                  <a:latin typeface="DM Sans"/>
                </a:rPr>
                <a:t>Weight</a:t>
              </a:r>
              <a:endParaRPr lang="en-US" sz="1570">
                <a:solidFill>
                  <a:srgbClr val="FFFFFF"/>
                </a:solidFill>
                <a:latin typeface="DM Sans"/>
              </a:endParaRPr>
            </a:p>
          </p:txBody>
        </p:sp>
        <p:sp>
          <p:nvSpPr>
            <p:cNvPr id="77" name="TextBox 77"/>
            <p:cNvSpPr txBox="1"/>
            <p:nvPr/>
          </p:nvSpPr>
          <p:spPr>
            <a:xfrm>
              <a:off x="511434" y="197125"/>
              <a:ext cx="1874161" cy="1039660"/>
            </a:xfrm>
            <a:prstGeom prst="rect">
              <a:avLst/>
            </a:prstGeom>
          </p:spPr>
          <p:txBody>
            <a:bodyPr lIns="0" tIns="0" rIns="0" bIns="0" rtlCol="0" anchor="t">
              <a:spAutoFit/>
            </a:bodyPr>
            <a:lstStyle/>
            <a:p>
              <a:pPr algn="ctr">
                <a:lnSpc>
                  <a:spcPts val="6580"/>
                </a:lnSpc>
              </a:pPr>
              <a:r>
                <a:rPr lang="en-US" sz="4770">
                  <a:solidFill>
                    <a:srgbClr val="FFFFFF"/>
                  </a:solidFill>
                  <a:latin typeface="DM Sans Bold"/>
                </a:rPr>
                <a:t>10</a:t>
              </a:r>
              <a:endParaRPr lang="en-US" sz="4770">
                <a:solidFill>
                  <a:srgbClr val="FFFFFF"/>
                </a:solidFill>
                <a:latin typeface="DM Sans Bo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1051465" y="-2544328"/>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1"/>
            <a:stretch>
              <a:fillRect/>
            </a:stretch>
          </a:blipFill>
        </p:spPr>
      </p:sp>
      <p:sp>
        <p:nvSpPr>
          <p:cNvPr id="3" name="TextBox 3"/>
          <p:cNvSpPr txBox="1"/>
          <p:nvPr/>
        </p:nvSpPr>
        <p:spPr>
          <a:xfrm>
            <a:off x="1975262" y="3802205"/>
            <a:ext cx="8525731" cy="1123950"/>
          </a:xfrm>
          <a:prstGeom prst="rect">
            <a:avLst/>
          </a:prstGeom>
        </p:spPr>
        <p:txBody>
          <a:bodyPr lIns="0" tIns="0" rIns="0" bIns="0" rtlCol="0" anchor="t">
            <a:spAutoFit/>
          </a:bodyPr>
          <a:lstStyle/>
          <a:p>
            <a:pPr marL="0" lvl="0" indent="0" algn="l">
              <a:lnSpc>
                <a:spcPts val="8840"/>
              </a:lnSpc>
              <a:spcBef>
                <a:spcPct val="0"/>
              </a:spcBef>
            </a:pPr>
            <a:r>
              <a:rPr lang="en-US" sz="7370">
                <a:solidFill>
                  <a:srgbClr val="FFFBFB"/>
                </a:solidFill>
                <a:latin typeface="Now Bold"/>
              </a:rPr>
              <a:t>Case Type</a:t>
            </a:r>
            <a:endParaRPr lang="en-US" sz="7370">
              <a:solidFill>
                <a:srgbClr val="FFFBFB"/>
              </a:solidFill>
              <a:latin typeface="Now Bold"/>
            </a:endParaRPr>
          </a:p>
        </p:txBody>
      </p:sp>
      <p:sp>
        <p:nvSpPr>
          <p:cNvPr id="4" name="TextBox 4"/>
          <p:cNvSpPr txBox="1"/>
          <p:nvPr/>
        </p:nvSpPr>
        <p:spPr>
          <a:xfrm>
            <a:off x="1975262" y="5360845"/>
            <a:ext cx="9076203" cy="1123950"/>
          </a:xfrm>
          <a:prstGeom prst="rect">
            <a:avLst/>
          </a:prstGeom>
        </p:spPr>
        <p:txBody>
          <a:bodyPr lIns="0" tIns="0" rIns="0" bIns="0" rtlCol="0" anchor="t">
            <a:spAutoFit/>
          </a:bodyPr>
          <a:lstStyle/>
          <a:p>
            <a:pPr marL="0" lvl="0" indent="0" algn="l">
              <a:lnSpc>
                <a:spcPts val="8840"/>
              </a:lnSpc>
              <a:spcBef>
                <a:spcPct val="0"/>
              </a:spcBef>
            </a:pPr>
            <a:r>
              <a:rPr lang="en-US" sz="7370">
                <a:solidFill>
                  <a:srgbClr val="56AEFF"/>
                </a:solidFill>
                <a:latin typeface="Now Bold"/>
              </a:rPr>
              <a:t>Text Classification</a:t>
            </a:r>
            <a:endParaRPr lang="en-US" sz="7370">
              <a:solidFill>
                <a:srgbClr val="56AEFF"/>
              </a:solidFill>
              <a:latin typeface="Now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0094482" y="2093482"/>
            <a:ext cx="7706695" cy="6622941"/>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4" name="TextBox 4"/>
            <p:cNvSpPr txBox="1"/>
            <p:nvPr/>
          </p:nvSpPr>
          <p:spPr>
            <a:xfrm>
              <a:off x="114300" y="-38100"/>
              <a:ext cx="584200" cy="736600"/>
            </a:xfrm>
            <a:prstGeom prst="rect">
              <a:avLst/>
            </a:prstGeom>
          </p:spPr>
          <p:txBody>
            <a:bodyPr lIns="50800" tIns="50800" rIns="50800" bIns="50800" rtlCol="0" anchor="ctr"/>
            <a:lstStyle/>
            <a:p>
              <a:pPr algn="ctr">
                <a:lnSpc>
                  <a:spcPts val="2660"/>
                </a:lnSpc>
              </a:pPr>
            </a:p>
          </p:txBody>
        </p:sp>
      </p:grpSp>
      <p:grpSp>
        <p:nvGrpSpPr>
          <p:cNvPr id="5" name="Group 5"/>
          <p:cNvGrpSpPr/>
          <p:nvPr/>
        </p:nvGrpSpPr>
        <p:grpSpPr>
          <a:xfrm rot="-5400000">
            <a:off x="10849608" y="92937"/>
            <a:ext cx="6196442" cy="5511342"/>
            <a:chOff x="0" y="0"/>
            <a:chExt cx="1631985" cy="1451547"/>
          </a:xfrm>
        </p:grpSpPr>
        <p:sp>
          <p:nvSpPr>
            <p:cNvPr id="6" name="Freeform 6"/>
            <p:cNvSpPr/>
            <p:nvPr/>
          </p:nvSpPr>
          <p:spPr>
            <a:xfrm>
              <a:off x="0" y="0"/>
              <a:ext cx="1631985" cy="1451547"/>
            </a:xfrm>
            <a:custGeom>
              <a:avLst/>
              <a:gdLst/>
              <a:ahLst/>
              <a:cxnLst/>
              <a:rect l="l" t="t" r="r" b="b"/>
              <a:pathLst>
                <a:path w="1631985" h="1451547">
                  <a:moveTo>
                    <a:pt x="0" y="0"/>
                  </a:moveTo>
                  <a:lnTo>
                    <a:pt x="1631985" y="0"/>
                  </a:lnTo>
                  <a:lnTo>
                    <a:pt x="1631985" y="1451547"/>
                  </a:lnTo>
                  <a:lnTo>
                    <a:pt x="0" y="1451547"/>
                  </a:lnTo>
                  <a:close/>
                </a:path>
              </a:pathLst>
            </a:custGeom>
            <a:solidFill>
              <a:srgbClr val="FFFFFF"/>
            </a:solidFill>
          </p:spPr>
        </p:sp>
        <p:sp>
          <p:nvSpPr>
            <p:cNvPr id="7" name="TextBox 7"/>
            <p:cNvSpPr txBox="1"/>
            <p:nvPr/>
          </p:nvSpPr>
          <p:spPr>
            <a:xfrm>
              <a:off x="0" y="-38100"/>
              <a:ext cx="1631985" cy="1489647"/>
            </a:xfrm>
            <a:prstGeom prst="rect">
              <a:avLst/>
            </a:prstGeom>
          </p:spPr>
          <p:txBody>
            <a:bodyPr lIns="50800" tIns="50800" rIns="50800" bIns="50800" rtlCol="0" anchor="ctr"/>
            <a:lstStyle/>
            <a:p>
              <a:pPr algn="ctr">
                <a:lnSpc>
                  <a:spcPts val="2660"/>
                </a:lnSpc>
                <a:spcBef>
                  <a:spcPct val="0"/>
                </a:spcBef>
              </a:pPr>
            </a:p>
          </p:txBody>
        </p:sp>
      </p:grpSp>
      <p:grpSp>
        <p:nvGrpSpPr>
          <p:cNvPr id="8" name="Group 8"/>
          <p:cNvGrpSpPr/>
          <p:nvPr/>
        </p:nvGrpSpPr>
        <p:grpSpPr>
          <a:xfrm rot="0">
            <a:off x="-1036508" y="9447772"/>
            <a:ext cx="4393457" cy="839228"/>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close/>
                </a:path>
              </a:pathLst>
            </a:custGeom>
            <a:solidFill>
              <a:srgbClr val="FFFFFF"/>
            </a:solidFill>
          </p:spPr>
        </p:sp>
        <p:sp>
          <p:nvSpPr>
            <p:cNvPr id="10" name="TextBox 10"/>
            <p:cNvSpPr txBox="1"/>
            <p:nvPr/>
          </p:nvSpPr>
          <p:spPr>
            <a:xfrm>
              <a:off x="101600" y="-38100"/>
              <a:ext cx="953924" cy="259131"/>
            </a:xfrm>
            <a:prstGeom prst="rect">
              <a:avLst/>
            </a:prstGeom>
          </p:spPr>
          <p:txBody>
            <a:bodyPr lIns="50800" tIns="50800" rIns="50800" bIns="50800" rtlCol="0" anchor="ctr"/>
            <a:lstStyle/>
            <a:p>
              <a:pPr algn="ctr">
                <a:lnSpc>
                  <a:spcPts val="2660"/>
                </a:lnSpc>
              </a:pPr>
            </a:p>
          </p:txBody>
        </p:sp>
      </p:grpSp>
      <p:grpSp>
        <p:nvGrpSpPr>
          <p:cNvPr id="11" name="Group 11"/>
          <p:cNvGrpSpPr/>
          <p:nvPr/>
        </p:nvGrpSpPr>
        <p:grpSpPr>
          <a:xfrm rot="0">
            <a:off x="2480669" y="9258300"/>
            <a:ext cx="2664422" cy="1218172"/>
            <a:chOff x="0" y="0"/>
            <a:chExt cx="483446" cy="221031"/>
          </a:xfrm>
        </p:grpSpPr>
        <p:sp>
          <p:nvSpPr>
            <p:cNvPr id="12" name="Freeform 1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145DA0"/>
            </a:solidFill>
          </p:spPr>
        </p:sp>
        <p:sp>
          <p:nvSpPr>
            <p:cNvPr id="13" name="TextBox 13"/>
            <p:cNvSpPr txBox="1"/>
            <p:nvPr/>
          </p:nvSpPr>
          <p:spPr>
            <a:xfrm>
              <a:off x="101600" y="-38100"/>
              <a:ext cx="280246" cy="259131"/>
            </a:xfrm>
            <a:prstGeom prst="rect">
              <a:avLst/>
            </a:prstGeom>
          </p:spPr>
          <p:txBody>
            <a:bodyPr lIns="50800" tIns="50800" rIns="50800" bIns="50800" rtlCol="0" anchor="ctr"/>
            <a:lstStyle/>
            <a:p>
              <a:pPr algn="ctr">
                <a:lnSpc>
                  <a:spcPts val="2660"/>
                </a:lnSpc>
              </a:pPr>
            </a:p>
          </p:txBody>
        </p:sp>
      </p:grpSp>
      <p:grpSp>
        <p:nvGrpSpPr>
          <p:cNvPr id="14" name="Group 14"/>
          <p:cNvGrpSpPr/>
          <p:nvPr/>
        </p:nvGrpSpPr>
        <p:grpSpPr>
          <a:xfrm rot="0">
            <a:off x="4091079" y="9258300"/>
            <a:ext cx="2664422" cy="1218172"/>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close/>
                </a:path>
              </a:pathLst>
            </a:custGeom>
            <a:solidFill>
              <a:srgbClr val="FFFFFF"/>
            </a:solidFill>
          </p:spPr>
        </p:sp>
        <p:sp>
          <p:nvSpPr>
            <p:cNvPr id="16" name="TextBox 16"/>
            <p:cNvSpPr txBox="1"/>
            <p:nvPr/>
          </p:nvSpPr>
          <p:spPr>
            <a:xfrm>
              <a:off x="101600" y="-38100"/>
              <a:ext cx="280246" cy="259131"/>
            </a:xfrm>
            <a:prstGeom prst="rect">
              <a:avLst/>
            </a:prstGeom>
          </p:spPr>
          <p:txBody>
            <a:bodyPr lIns="50800" tIns="50800" rIns="50800" bIns="50800" rtlCol="0" anchor="ctr"/>
            <a:lstStyle/>
            <a:p>
              <a:pPr algn="ctr">
                <a:lnSpc>
                  <a:spcPts val="2660"/>
                </a:lnSpc>
              </a:pPr>
            </a:p>
          </p:txBody>
        </p:sp>
      </p:grpSp>
      <p:grpSp>
        <p:nvGrpSpPr>
          <p:cNvPr id="17" name="Group 17"/>
          <p:cNvGrpSpPr/>
          <p:nvPr/>
        </p:nvGrpSpPr>
        <p:grpSpPr>
          <a:xfrm rot="-5400000">
            <a:off x="10593203" y="2482402"/>
            <a:ext cx="6709253" cy="5845101"/>
            <a:chOff x="0" y="0"/>
            <a:chExt cx="6350000" cy="5532120"/>
          </a:xfrm>
        </p:grpSpPr>
        <p:sp>
          <p:nvSpPr>
            <p:cNvPr id="18" name="Freeform 18"/>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56AEFF"/>
            </a:solidFill>
          </p:spPr>
        </p:sp>
      </p:grpSp>
      <p:sp>
        <p:nvSpPr>
          <p:cNvPr id="19" name="AutoShape 19"/>
          <p:cNvSpPr/>
          <p:nvPr/>
        </p:nvSpPr>
        <p:spPr>
          <a:xfrm rot="1788959">
            <a:off x="13703365" y="1809816"/>
            <a:ext cx="3317663" cy="0"/>
          </a:xfrm>
          <a:prstGeom prst="line">
            <a:avLst/>
          </a:prstGeom>
          <a:ln w="85725" cap="flat">
            <a:solidFill>
              <a:srgbClr val="56AEFF"/>
            </a:solidFill>
            <a:prstDash val="solid"/>
            <a:headEnd type="none" w="sm" len="sm"/>
            <a:tailEnd type="none" w="sm" len="sm"/>
          </a:ln>
        </p:spPr>
      </p:sp>
      <p:sp>
        <p:nvSpPr>
          <p:cNvPr id="20" name="AutoShape 20"/>
          <p:cNvSpPr/>
          <p:nvPr/>
        </p:nvSpPr>
        <p:spPr>
          <a:xfrm rot="9045464">
            <a:off x="10877874" y="1795575"/>
            <a:ext cx="3317663" cy="0"/>
          </a:xfrm>
          <a:prstGeom prst="line">
            <a:avLst/>
          </a:prstGeom>
          <a:ln w="85725" cap="flat">
            <a:solidFill>
              <a:srgbClr val="56AEFF"/>
            </a:solidFill>
            <a:prstDash val="solid"/>
            <a:headEnd type="none" w="sm" len="sm"/>
            <a:tailEnd type="none" w="sm" len="sm"/>
          </a:ln>
        </p:spPr>
      </p:sp>
      <p:grpSp>
        <p:nvGrpSpPr>
          <p:cNvPr id="21" name="Group 21"/>
          <p:cNvGrpSpPr>
            <a:grpSpLocks noChangeAspect="1"/>
          </p:cNvGrpSpPr>
          <p:nvPr/>
        </p:nvGrpSpPr>
        <p:grpSpPr>
          <a:xfrm rot="0">
            <a:off x="11369337" y="2427478"/>
            <a:ext cx="5156985" cy="5954948"/>
            <a:chOff x="0" y="0"/>
            <a:chExt cx="5499100" cy="6350000"/>
          </a:xfrm>
        </p:grpSpPr>
        <p:sp>
          <p:nvSpPr>
            <p:cNvPr id="22" name="Freeform 22"/>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1"/>
              <a:stretch>
                <a:fillRect l="-224211" r="-224211"/>
              </a:stretch>
            </a:blipFill>
          </p:spPr>
        </p:sp>
      </p:grpSp>
      <p:sp>
        <p:nvSpPr>
          <p:cNvPr id="23" name="TextBox 23"/>
          <p:cNvSpPr txBox="1"/>
          <p:nvPr/>
        </p:nvSpPr>
        <p:spPr>
          <a:xfrm>
            <a:off x="1028700" y="2488271"/>
            <a:ext cx="5826463" cy="1069976"/>
          </a:xfrm>
          <a:prstGeom prst="rect">
            <a:avLst/>
          </a:prstGeom>
        </p:spPr>
        <p:txBody>
          <a:bodyPr lIns="0" tIns="0" rIns="0" bIns="0" rtlCol="0" anchor="t">
            <a:spAutoFit/>
          </a:bodyPr>
          <a:lstStyle/>
          <a:p>
            <a:pPr>
              <a:lnSpc>
                <a:spcPts val="8000"/>
              </a:lnSpc>
            </a:pPr>
            <a:r>
              <a:rPr lang="en-US" sz="8000">
                <a:solidFill>
                  <a:srgbClr val="FFFFFF"/>
                </a:solidFill>
                <a:latin typeface="League Spartan"/>
              </a:rPr>
              <a:t>Dataset</a:t>
            </a:r>
            <a:endParaRPr lang="en-US" sz="8000">
              <a:solidFill>
                <a:srgbClr val="FFFFFF"/>
              </a:solidFill>
              <a:latin typeface="League Spartan"/>
            </a:endParaRPr>
          </a:p>
        </p:txBody>
      </p:sp>
      <p:sp>
        <p:nvSpPr>
          <p:cNvPr id="24" name="TextBox 24"/>
          <p:cNvSpPr txBox="1"/>
          <p:nvPr/>
        </p:nvSpPr>
        <p:spPr>
          <a:xfrm>
            <a:off x="1028700" y="3718218"/>
            <a:ext cx="8115300" cy="1442086"/>
          </a:xfrm>
          <a:prstGeom prst="rect">
            <a:avLst/>
          </a:prstGeom>
        </p:spPr>
        <p:txBody>
          <a:bodyPr lIns="0" tIns="0" rIns="0" bIns="0" rtlCol="0" anchor="t">
            <a:spAutoFit/>
          </a:bodyPr>
          <a:lstStyle/>
          <a:p>
            <a:pPr>
              <a:lnSpc>
                <a:spcPts val="3960"/>
              </a:lnSpc>
            </a:pPr>
            <a:r>
              <a:rPr lang="en-US" sz="2200" spc="87">
                <a:solidFill>
                  <a:srgbClr val="FFFFFF"/>
                </a:solidFill>
                <a:latin typeface="Now Medium"/>
              </a:rPr>
              <a:t>The Social Dilemma adalah Sebuah Film Dokumenter Drama yang mengeksplorasi dampak berbahaya dari jejaring sosial terhadap manusia.</a:t>
            </a:r>
            <a:endParaRPr lang="en-US" sz="2200" spc="87">
              <a:solidFill>
                <a:srgbClr val="FFFFFF"/>
              </a:solidFill>
              <a:latin typeface="Now Medium"/>
            </a:endParaRPr>
          </a:p>
        </p:txBody>
      </p:sp>
      <p:sp>
        <p:nvSpPr>
          <p:cNvPr id="25" name="TextBox 25"/>
          <p:cNvSpPr txBox="1"/>
          <p:nvPr/>
        </p:nvSpPr>
        <p:spPr>
          <a:xfrm>
            <a:off x="992192" y="5296367"/>
            <a:ext cx="8115300" cy="2432686"/>
          </a:xfrm>
          <a:prstGeom prst="rect">
            <a:avLst/>
          </a:prstGeom>
        </p:spPr>
        <p:txBody>
          <a:bodyPr lIns="0" tIns="0" rIns="0" bIns="0" rtlCol="0" anchor="t">
            <a:spAutoFit/>
          </a:bodyPr>
          <a:lstStyle/>
          <a:p>
            <a:pPr>
              <a:lnSpc>
                <a:spcPts val="3960"/>
              </a:lnSpc>
            </a:pPr>
            <a:r>
              <a:rPr lang="en-US" sz="2200" spc="87">
                <a:solidFill>
                  <a:srgbClr val="FFFFFF"/>
                </a:solidFill>
                <a:latin typeface="Now Medium"/>
              </a:rPr>
              <a:t>Dataset ini menyajikan tentang kumpulan tweets yang diambil dari tagar #TheSocialDilemma setelah menonton film Dokumenter tersebut pada platform Netflix. Film Tersebut dirilis pada tanggal 9 September 2020</a:t>
            </a:r>
            <a:endParaRPr lang="en-US" sz="2200" spc="87">
              <a:solidFill>
                <a:srgbClr val="FFFFFF"/>
              </a:solidFill>
              <a:latin typeface="Now Medium"/>
            </a:endParaRPr>
          </a:p>
        </p:txBody>
      </p:sp>
      <p:sp>
        <p:nvSpPr>
          <p:cNvPr id="26" name="TextBox 26"/>
          <p:cNvSpPr txBox="1"/>
          <p:nvPr/>
        </p:nvSpPr>
        <p:spPr>
          <a:xfrm>
            <a:off x="7374113" y="9905047"/>
            <a:ext cx="10913887" cy="381953"/>
          </a:xfrm>
          <a:prstGeom prst="rect">
            <a:avLst/>
          </a:prstGeom>
        </p:spPr>
        <p:txBody>
          <a:bodyPr lIns="0" tIns="0" rIns="0" bIns="0" rtlCol="0" anchor="t">
            <a:spAutoFit/>
          </a:bodyPr>
          <a:lstStyle/>
          <a:p>
            <a:pPr>
              <a:lnSpc>
                <a:spcPts val="3240"/>
              </a:lnSpc>
            </a:pPr>
            <a:r>
              <a:rPr lang="en-US" sz="1800" u="sng" spc="72">
                <a:solidFill>
                  <a:srgbClr val="56AEFF"/>
                </a:solidFill>
                <a:latin typeface="Now Medium"/>
                <a:hlinkClick r:id="rId2" tooltip="https://www.kaggle.com/datasets/kaushiksuresh147/the-social-dilemma-tweets/data"/>
              </a:rPr>
              <a:t>https://www.kaggle.com/datasets/kaushiksuresh147/the-social-dilemma-tweets/data</a:t>
            </a:r>
            <a:endParaRPr lang="en-US" sz="1800" u="sng" spc="72">
              <a:solidFill>
                <a:srgbClr val="56AEFF"/>
              </a:solidFill>
              <a:latin typeface="Now Medium"/>
              <a:hlinkClick r:id="rId2" tooltip="https://www.kaggle.com/datasets/kaushiksuresh147/the-social-dilemma-tweets/dat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959850" y="-4000500"/>
            <a:ext cx="368300" cy="18288000"/>
            <a:chOff x="0" y="0"/>
            <a:chExt cx="97001" cy="4816593"/>
          </a:xfrm>
        </p:grpSpPr>
        <p:sp>
          <p:nvSpPr>
            <p:cNvPr id="3" name="Freeform 3"/>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00569E"/>
            </a:solidFill>
          </p:spPr>
        </p:sp>
        <p:sp>
          <p:nvSpPr>
            <p:cNvPr id="4" name="TextBox 4"/>
            <p:cNvSpPr txBox="1"/>
            <p:nvPr/>
          </p:nvSpPr>
          <p:spPr>
            <a:xfrm>
              <a:off x="0" y="-47625"/>
              <a:ext cx="97001" cy="4864218"/>
            </a:xfrm>
            <a:prstGeom prst="rect">
              <a:avLst/>
            </a:prstGeom>
          </p:spPr>
          <p:txBody>
            <a:bodyPr lIns="50800" tIns="50800" rIns="50800" bIns="50800" rtlCol="0" anchor="ctr"/>
            <a:lstStyle/>
            <a:p>
              <a:pPr algn="ctr">
                <a:lnSpc>
                  <a:spcPts val="2660"/>
                </a:lnSpc>
              </a:pPr>
            </a:p>
          </p:txBody>
        </p:sp>
      </p:grpSp>
      <p:sp>
        <p:nvSpPr>
          <p:cNvPr id="5" name="Freeform 5"/>
          <p:cNvSpPr/>
          <p:nvPr/>
        </p:nvSpPr>
        <p:spPr>
          <a:xfrm>
            <a:off x="17062941" y="6901229"/>
            <a:ext cx="392717" cy="1565177"/>
          </a:xfrm>
          <a:custGeom>
            <a:avLst/>
            <a:gdLst/>
            <a:ahLst/>
            <a:cxnLst/>
            <a:rect l="l" t="t" r="r" b="b"/>
            <a:pathLst>
              <a:path w="392717" h="1565177">
                <a:moveTo>
                  <a:pt x="0" y="0"/>
                </a:moveTo>
                <a:lnTo>
                  <a:pt x="392718" y="0"/>
                </a:lnTo>
                <a:lnTo>
                  <a:pt x="392718" y="1565177"/>
                </a:lnTo>
                <a:lnTo>
                  <a:pt x="0" y="156517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7368733" y="1704771"/>
            <a:ext cx="392717" cy="1565177"/>
          </a:xfrm>
          <a:custGeom>
            <a:avLst/>
            <a:gdLst/>
            <a:ahLst/>
            <a:cxnLst/>
            <a:rect l="l" t="t" r="r" b="b"/>
            <a:pathLst>
              <a:path w="392717" h="1565177">
                <a:moveTo>
                  <a:pt x="0" y="0"/>
                </a:moveTo>
                <a:lnTo>
                  <a:pt x="392717" y="0"/>
                </a:lnTo>
                <a:lnTo>
                  <a:pt x="392717" y="1565177"/>
                </a:lnTo>
                <a:lnTo>
                  <a:pt x="0" y="156517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7" name="Group 7"/>
          <p:cNvGrpSpPr>
            <a:grpSpLocks noChangeAspect="1"/>
          </p:cNvGrpSpPr>
          <p:nvPr/>
        </p:nvGrpSpPr>
        <p:grpSpPr>
          <a:xfrm rot="0">
            <a:off x="9144000" y="579720"/>
            <a:ext cx="6850188" cy="3853183"/>
            <a:chOff x="0" y="0"/>
            <a:chExt cx="11289030" cy="6350000"/>
          </a:xfrm>
        </p:grpSpPr>
        <p:sp>
          <p:nvSpPr>
            <p:cNvPr id="8" name="Freeform 8"/>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24807" b="-24807"/>
              </a:stretch>
            </a:blipFill>
          </p:spPr>
        </p:sp>
      </p:grpSp>
      <p:grpSp>
        <p:nvGrpSpPr>
          <p:cNvPr id="9" name="Group 9"/>
          <p:cNvGrpSpPr>
            <a:grpSpLocks noChangeAspect="1"/>
          </p:cNvGrpSpPr>
          <p:nvPr/>
        </p:nvGrpSpPr>
        <p:grpSpPr>
          <a:xfrm rot="0">
            <a:off x="1028700" y="5889625"/>
            <a:ext cx="6850188" cy="3853183"/>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24807" b="-24807"/>
              </a:stretch>
            </a:blipFill>
          </p:spPr>
        </p:sp>
      </p:grpSp>
      <p:sp>
        <p:nvSpPr>
          <p:cNvPr id="11" name="TextBox 11"/>
          <p:cNvSpPr txBox="1"/>
          <p:nvPr/>
        </p:nvSpPr>
        <p:spPr>
          <a:xfrm>
            <a:off x="9620270" y="6945580"/>
            <a:ext cx="4957463" cy="738238"/>
          </a:xfrm>
          <a:prstGeom prst="rect">
            <a:avLst/>
          </a:prstGeom>
        </p:spPr>
        <p:txBody>
          <a:bodyPr lIns="0" tIns="0" rIns="0" bIns="0" rtlCol="0" anchor="t">
            <a:spAutoFit/>
          </a:bodyPr>
          <a:lstStyle/>
          <a:p>
            <a:pPr>
              <a:lnSpc>
                <a:spcPts val="6020"/>
              </a:lnSpc>
              <a:spcBef>
                <a:spcPct val="0"/>
              </a:spcBef>
            </a:pPr>
            <a:r>
              <a:rPr lang="en-US" sz="4300">
                <a:solidFill>
                  <a:srgbClr val="56AEFF"/>
                </a:solidFill>
                <a:latin typeface="League Spartan"/>
              </a:rPr>
              <a:t>COUNT</a:t>
            </a:r>
            <a:endParaRPr lang="en-US" sz="4300">
              <a:solidFill>
                <a:srgbClr val="56AEFF"/>
              </a:solidFill>
              <a:latin typeface="League Spartan"/>
            </a:endParaRPr>
          </a:p>
        </p:txBody>
      </p:sp>
      <p:sp>
        <p:nvSpPr>
          <p:cNvPr id="12" name="AutoShape 12"/>
          <p:cNvSpPr/>
          <p:nvPr/>
        </p:nvSpPr>
        <p:spPr>
          <a:xfrm>
            <a:off x="9621342" y="7702868"/>
            <a:ext cx="2618740" cy="0"/>
          </a:xfrm>
          <a:prstGeom prst="line">
            <a:avLst/>
          </a:prstGeom>
          <a:ln w="38100" cap="flat">
            <a:solidFill>
              <a:srgbClr val="FFFFFF"/>
            </a:solidFill>
            <a:prstDash val="solid"/>
            <a:headEnd type="none" w="sm" len="sm"/>
            <a:tailEnd type="none" w="sm" len="sm"/>
          </a:ln>
        </p:spPr>
      </p:sp>
      <p:sp>
        <p:nvSpPr>
          <p:cNvPr id="13" name="TextBox 13"/>
          <p:cNvSpPr txBox="1"/>
          <p:nvPr/>
        </p:nvSpPr>
        <p:spPr>
          <a:xfrm>
            <a:off x="1028720" y="952500"/>
            <a:ext cx="3255770" cy="628046"/>
          </a:xfrm>
          <a:prstGeom prst="rect">
            <a:avLst/>
          </a:prstGeom>
        </p:spPr>
        <p:txBody>
          <a:bodyPr lIns="0" tIns="0" rIns="0" bIns="0" rtlCol="0" anchor="t">
            <a:spAutoFit/>
          </a:bodyPr>
          <a:lstStyle/>
          <a:p>
            <a:pPr>
              <a:lnSpc>
                <a:spcPts val="5080"/>
              </a:lnSpc>
              <a:spcBef>
                <a:spcPct val="0"/>
              </a:spcBef>
            </a:pPr>
            <a:r>
              <a:rPr lang="en-US" sz="3630">
                <a:solidFill>
                  <a:srgbClr val="FFFBFB"/>
                </a:solidFill>
                <a:latin typeface="Lato Bold"/>
              </a:rPr>
              <a:t>FEATURE</a:t>
            </a:r>
            <a:endParaRPr lang="en-US" sz="3630">
              <a:solidFill>
                <a:srgbClr val="FFFBFB"/>
              </a:solidFill>
              <a:latin typeface="Lato Bold"/>
            </a:endParaRPr>
          </a:p>
        </p:txBody>
      </p:sp>
      <p:sp>
        <p:nvSpPr>
          <p:cNvPr id="14" name="TextBox 14"/>
          <p:cNvSpPr txBox="1"/>
          <p:nvPr/>
        </p:nvSpPr>
        <p:spPr>
          <a:xfrm>
            <a:off x="1028720" y="1494821"/>
            <a:ext cx="4957463" cy="738238"/>
          </a:xfrm>
          <a:prstGeom prst="rect">
            <a:avLst/>
          </a:prstGeom>
        </p:spPr>
        <p:txBody>
          <a:bodyPr lIns="0" tIns="0" rIns="0" bIns="0" rtlCol="0" anchor="t">
            <a:spAutoFit/>
          </a:bodyPr>
          <a:lstStyle/>
          <a:p>
            <a:pPr>
              <a:lnSpc>
                <a:spcPts val="6020"/>
              </a:lnSpc>
              <a:spcBef>
                <a:spcPct val="0"/>
              </a:spcBef>
            </a:pPr>
            <a:r>
              <a:rPr lang="en-US" sz="4300">
                <a:solidFill>
                  <a:srgbClr val="56AEFF"/>
                </a:solidFill>
                <a:latin typeface="League Spartan"/>
              </a:rPr>
              <a:t>COUNT</a:t>
            </a:r>
            <a:endParaRPr lang="en-US" sz="4300">
              <a:solidFill>
                <a:srgbClr val="56AEFF"/>
              </a:solidFill>
              <a:latin typeface="League Spartan"/>
            </a:endParaRPr>
          </a:p>
        </p:txBody>
      </p:sp>
      <p:sp>
        <p:nvSpPr>
          <p:cNvPr id="15" name="AutoShape 15"/>
          <p:cNvSpPr/>
          <p:nvPr/>
        </p:nvSpPr>
        <p:spPr>
          <a:xfrm>
            <a:off x="1029792" y="2252109"/>
            <a:ext cx="2618740" cy="0"/>
          </a:xfrm>
          <a:prstGeom prst="line">
            <a:avLst/>
          </a:prstGeom>
          <a:ln w="38100" cap="flat">
            <a:solidFill>
              <a:srgbClr val="FFFBFB"/>
            </a:solidFill>
            <a:prstDash val="solid"/>
            <a:headEnd type="none" w="sm" len="sm"/>
            <a:tailEnd type="none" w="sm" len="sm"/>
          </a:ln>
        </p:spPr>
      </p:sp>
      <p:sp>
        <p:nvSpPr>
          <p:cNvPr id="16" name="TextBox 16"/>
          <p:cNvSpPr txBox="1"/>
          <p:nvPr/>
        </p:nvSpPr>
        <p:spPr>
          <a:xfrm>
            <a:off x="9620270" y="6365159"/>
            <a:ext cx="3255770" cy="628046"/>
          </a:xfrm>
          <a:prstGeom prst="rect">
            <a:avLst/>
          </a:prstGeom>
        </p:spPr>
        <p:txBody>
          <a:bodyPr lIns="0" tIns="0" rIns="0" bIns="0" rtlCol="0" anchor="t">
            <a:spAutoFit/>
          </a:bodyPr>
          <a:lstStyle/>
          <a:p>
            <a:pPr>
              <a:lnSpc>
                <a:spcPts val="5080"/>
              </a:lnSpc>
              <a:spcBef>
                <a:spcPct val="0"/>
              </a:spcBef>
            </a:pPr>
            <a:r>
              <a:rPr lang="en-US" sz="3630">
                <a:solidFill>
                  <a:srgbClr val="FFFBFB"/>
                </a:solidFill>
                <a:latin typeface="Lato Bold"/>
              </a:rPr>
              <a:t>LABEL</a:t>
            </a:r>
            <a:endParaRPr lang="en-US" sz="3630">
              <a:solidFill>
                <a:srgbClr val="FFFBFB"/>
              </a:solidFill>
              <a:latin typeface="Lato Bold"/>
            </a:endParaRPr>
          </a:p>
        </p:txBody>
      </p:sp>
      <p:sp>
        <p:nvSpPr>
          <p:cNvPr id="17" name="TextBox 17"/>
          <p:cNvSpPr txBox="1"/>
          <p:nvPr/>
        </p:nvSpPr>
        <p:spPr>
          <a:xfrm>
            <a:off x="9620250" y="8240816"/>
            <a:ext cx="4769516" cy="609174"/>
          </a:xfrm>
          <a:prstGeom prst="rect">
            <a:avLst/>
          </a:prstGeom>
        </p:spPr>
        <p:txBody>
          <a:bodyPr lIns="0" tIns="0" rIns="0" bIns="0" rtlCol="0" anchor="t">
            <a:spAutoFit/>
          </a:bodyPr>
          <a:lstStyle/>
          <a:p>
            <a:pPr>
              <a:lnSpc>
                <a:spcPts val="2450"/>
              </a:lnSpc>
              <a:spcBef>
                <a:spcPct val="0"/>
              </a:spcBef>
            </a:pPr>
            <a:r>
              <a:rPr lang="en-US" sz="1750">
                <a:solidFill>
                  <a:srgbClr val="FFFBFB"/>
                </a:solidFill>
                <a:latin typeface="Poppins"/>
              </a:rPr>
              <a:t>Label yang digunakan yaitu Positive, Neutral, dan Negative. Ada 3 Label.</a:t>
            </a:r>
            <a:endParaRPr lang="en-US" sz="1750">
              <a:solidFill>
                <a:srgbClr val="FFFBFB"/>
              </a:solidFill>
              <a:latin typeface="Poppins"/>
            </a:endParaRPr>
          </a:p>
        </p:txBody>
      </p:sp>
      <p:sp>
        <p:nvSpPr>
          <p:cNvPr id="18" name="TextBox 18"/>
          <p:cNvSpPr txBox="1"/>
          <p:nvPr/>
        </p:nvSpPr>
        <p:spPr>
          <a:xfrm>
            <a:off x="1028700" y="2790057"/>
            <a:ext cx="4769516" cy="609174"/>
          </a:xfrm>
          <a:prstGeom prst="rect">
            <a:avLst/>
          </a:prstGeom>
        </p:spPr>
        <p:txBody>
          <a:bodyPr lIns="0" tIns="0" rIns="0" bIns="0" rtlCol="0" anchor="t">
            <a:spAutoFit/>
          </a:bodyPr>
          <a:lstStyle/>
          <a:p>
            <a:pPr>
              <a:lnSpc>
                <a:spcPts val="2450"/>
              </a:lnSpc>
              <a:spcBef>
                <a:spcPct val="0"/>
              </a:spcBef>
            </a:pPr>
            <a:r>
              <a:rPr lang="en-US" sz="1750">
                <a:solidFill>
                  <a:srgbClr val="FFFBFB"/>
                </a:solidFill>
                <a:latin typeface="Poppins"/>
              </a:rPr>
              <a:t>Didalam Dataset Terdapat 13 Fitur, Namun disini hanya mengambil 1 fitur yaitu text.</a:t>
            </a:r>
            <a:endParaRPr lang="en-US" sz="1750">
              <a:solidFill>
                <a:srgbClr val="FFFBFB"/>
              </a:solidFill>
              <a:latin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478469"/>
            <a:ext cx="18288000" cy="4760696"/>
          </a:xfrm>
          <a:custGeom>
            <a:avLst/>
            <a:gdLst/>
            <a:ahLst/>
            <a:cxnLst/>
            <a:rect l="l" t="t" r="r" b="b"/>
            <a:pathLst>
              <a:path w="18288000" h="4760696">
                <a:moveTo>
                  <a:pt x="0" y="0"/>
                </a:moveTo>
                <a:lnTo>
                  <a:pt x="18288000" y="0"/>
                </a:lnTo>
                <a:lnTo>
                  <a:pt x="18288000" y="4760696"/>
                </a:lnTo>
                <a:lnTo>
                  <a:pt x="0" y="4760696"/>
                </a:lnTo>
                <a:lnTo>
                  <a:pt x="0" y="0"/>
                </a:lnTo>
                <a:close/>
              </a:path>
            </a:pathLst>
          </a:custGeom>
          <a:blipFill>
            <a:blip r:embed="rId1"/>
            <a:stretch>
              <a:fillRect l="-2643" r="-2643"/>
            </a:stretch>
          </a:blipFill>
        </p:spPr>
      </p:sp>
      <p:grpSp>
        <p:nvGrpSpPr>
          <p:cNvPr id="3" name="Group 3"/>
          <p:cNvGrpSpPr/>
          <p:nvPr/>
        </p:nvGrpSpPr>
        <p:grpSpPr>
          <a:xfrm rot="0">
            <a:off x="4165301" y="3026312"/>
            <a:ext cx="9957398" cy="2442304"/>
            <a:chOff x="0" y="0"/>
            <a:chExt cx="2622525" cy="643241"/>
          </a:xfrm>
        </p:grpSpPr>
        <p:sp>
          <p:nvSpPr>
            <p:cNvPr id="4" name="Freeform 4"/>
            <p:cNvSpPr/>
            <p:nvPr/>
          </p:nvSpPr>
          <p:spPr>
            <a:xfrm>
              <a:off x="0" y="0"/>
              <a:ext cx="2622525" cy="643241"/>
            </a:xfrm>
            <a:custGeom>
              <a:avLst/>
              <a:gdLst/>
              <a:ahLst/>
              <a:cxnLst/>
              <a:rect l="l" t="t" r="r" b="b"/>
              <a:pathLst>
                <a:path w="2622525" h="643241">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solidFill>
              <a:srgbClr val="00569E">
                <a:alpha val="62745"/>
              </a:srgbClr>
            </a:solidFill>
            <a:ln cap="sq">
              <a:noFill/>
              <a:prstDash val="solid"/>
              <a:miter/>
            </a:ln>
          </p:spPr>
        </p:sp>
        <p:sp>
          <p:nvSpPr>
            <p:cNvPr id="5" name="TextBox 5"/>
            <p:cNvSpPr txBox="1"/>
            <p:nvPr/>
          </p:nvSpPr>
          <p:spPr>
            <a:xfrm>
              <a:off x="0" y="-9525"/>
              <a:ext cx="2622525" cy="652766"/>
            </a:xfrm>
            <a:prstGeom prst="rect">
              <a:avLst/>
            </a:prstGeom>
          </p:spPr>
          <p:txBody>
            <a:bodyPr lIns="50800" tIns="50800" rIns="50800" bIns="50800" rtlCol="0" anchor="ctr"/>
            <a:lstStyle/>
            <a:p>
              <a:pPr marL="0" lvl="0" indent="0" algn="ctr">
                <a:lnSpc>
                  <a:spcPts val="3130"/>
                </a:lnSpc>
                <a:spcBef>
                  <a:spcPct val="0"/>
                </a:spcBef>
              </a:pPr>
            </a:p>
          </p:txBody>
        </p:sp>
      </p:grpSp>
      <p:sp>
        <p:nvSpPr>
          <p:cNvPr id="6" name="TextBox 6"/>
          <p:cNvSpPr txBox="1"/>
          <p:nvPr/>
        </p:nvSpPr>
        <p:spPr>
          <a:xfrm>
            <a:off x="4761453" y="3682174"/>
            <a:ext cx="8765094" cy="1085807"/>
          </a:xfrm>
          <a:prstGeom prst="rect">
            <a:avLst/>
          </a:prstGeom>
        </p:spPr>
        <p:txBody>
          <a:bodyPr lIns="0" tIns="0" rIns="0" bIns="0" rtlCol="0" anchor="t">
            <a:spAutoFit/>
          </a:bodyPr>
          <a:lstStyle/>
          <a:p>
            <a:pPr marL="0" lvl="0" indent="0" algn="ctr">
              <a:lnSpc>
                <a:spcPts val="8780"/>
              </a:lnSpc>
              <a:spcBef>
                <a:spcPct val="0"/>
              </a:spcBef>
            </a:pPr>
            <a:r>
              <a:rPr lang="en-US" sz="6315">
                <a:solidFill>
                  <a:srgbClr val="FFFFFF"/>
                </a:solidFill>
                <a:latin typeface="Now Bold"/>
              </a:rPr>
              <a:t>Neural Network Type</a:t>
            </a:r>
            <a:endParaRPr lang="en-US" sz="6315">
              <a:solidFill>
                <a:srgbClr val="FFFFFF"/>
              </a:solidFill>
              <a:latin typeface="Now Bold"/>
            </a:endParaRPr>
          </a:p>
        </p:txBody>
      </p:sp>
      <p:sp>
        <p:nvSpPr>
          <p:cNvPr id="7" name="TextBox 7"/>
          <p:cNvSpPr txBox="1"/>
          <p:nvPr/>
        </p:nvSpPr>
        <p:spPr>
          <a:xfrm>
            <a:off x="1209880" y="6431564"/>
            <a:ext cx="16049420" cy="3239845"/>
          </a:xfrm>
          <a:prstGeom prst="rect">
            <a:avLst/>
          </a:prstGeom>
        </p:spPr>
        <p:txBody>
          <a:bodyPr lIns="0" tIns="0" rIns="0" bIns="0" rtlCol="0" anchor="t">
            <a:spAutoFit/>
          </a:bodyPr>
          <a:lstStyle/>
          <a:p>
            <a:pPr>
              <a:lnSpc>
                <a:spcPts val="2890"/>
              </a:lnSpc>
            </a:pPr>
            <a:r>
              <a:rPr lang="en-US" sz="1980">
                <a:solidFill>
                  <a:srgbClr val="FFFFFF"/>
                </a:solidFill>
                <a:latin typeface="DM Sans"/>
              </a:rPr>
              <a:t>Penggunaan Recurrent Neural Network (RNN) dalam klasifikasi teks memberikan sejumlah keuntungan yang membuatnya menjadi pilihan yang baik untuk tugas tersebut. Pertama, RNN dirancang khusus untuk menangani data yang bersifat sekuen, seperti teks, dengan memanfaatkan "memori" internal yang memungkinkannya mempertimbangkan konteks sebelumnya dalam pemrosesan informasi saat ini. Keberadaan urutan kata dalam sebuah kalimat juga menjadi fokus penting, dan RNN dapat mempertahankan informasi sepanjang urutan, meningkatkan pemahaman makna sebenarnya dari teks.</a:t>
            </a:r>
            <a:endParaRPr lang="en-US" sz="1980">
              <a:solidFill>
                <a:srgbClr val="FFFFFF"/>
              </a:solidFill>
              <a:latin typeface="DM Sans"/>
            </a:endParaRPr>
          </a:p>
          <a:p>
            <a:pPr>
              <a:lnSpc>
                <a:spcPts val="2890"/>
              </a:lnSpc>
            </a:pPr>
          </a:p>
          <a:p>
            <a:pPr>
              <a:lnSpc>
                <a:spcPts val="2890"/>
              </a:lnSpc>
            </a:pPr>
            <a:r>
              <a:rPr lang="en-US" sz="1980">
                <a:solidFill>
                  <a:srgbClr val="FFFFFF"/>
                </a:solidFill>
                <a:latin typeface="DM Sans"/>
              </a:rPr>
              <a:t>Meskipun RNN memiliki keunggulan tersebut, terdapat beberapa tantangan yang perlu diperhatikan. Misalnya, kesulitan dalam menangani dependensi jarak panjang dan masalah vanishing/exploding gradient. Oleh karena itu, dalam implementasinya, arsitektur seperti Long Short-Term Memory (LSTM) atau Gated Recurrent Unit (GRU) sering digunakan untuk mengatasi masalah tersebut.</a:t>
            </a:r>
            <a:endParaRPr lang="en-US" sz="1980">
              <a:solidFill>
                <a:srgbClr val="FFFFFF"/>
              </a:solidFill>
              <a:latin typeface="DM Sans"/>
            </a:endParaRPr>
          </a:p>
        </p:txBody>
      </p:sp>
      <p:sp>
        <p:nvSpPr>
          <p:cNvPr id="8" name="TextBox 8"/>
          <p:cNvSpPr txBox="1"/>
          <p:nvPr/>
        </p:nvSpPr>
        <p:spPr>
          <a:xfrm>
            <a:off x="1209880" y="5899195"/>
            <a:ext cx="7934120" cy="444509"/>
          </a:xfrm>
          <a:prstGeom prst="rect">
            <a:avLst/>
          </a:prstGeom>
        </p:spPr>
        <p:txBody>
          <a:bodyPr lIns="0" tIns="0" rIns="0" bIns="0" rtlCol="0" anchor="t">
            <a:spAutoFit/>
          </a:bodyPr>
          <a:lstStyle/>
          <a:p>
            <a:pPr>
              <a:lnSpc>
                <a:spcPts val="3630"/>
              </a:lnSpc>
            </a:pPr>
            <a:r>
              <a:rPr lang="en-US" sz="2610">
                <a:solidFill>
                  <a:srgbClr val="56AEFF"/>
                </a:solidFill>
                <a:latin typeface="Now Bold"/>
              </a:rPr>
              <a:t>RNN (Recurrent Neural Network)</a:t>
            </a:r>
            <a:endParaRPr lang="en-US" sz="2610">
              <a:solidFill>
                <a:srgbClr val="56AEFF"/>
              </a:solidFill>
              <a:latin typeface="Now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650431" y="-5118651"/>
            <a:ext cx="11672940" cy="9965773"/>
          </a:xfrm>
          <a:custGeom>
            <a:avLst/>
            <a:gdLst/>
            <a:ahLst/>
            <a:cxnLst/>
            <a:rect l="l" t="t" r="r" b="b"/>
            <a:pathLst>
              <a:path w="11672940" h="9965773">
                <a:moveTo>
                  <a:pt x="0" y="0"/>
                </a:moveTo>
                <a:lnTo>
                  <a:pt x="11672940" y="0"/>
                </a:lnTo>
                <a:lnTo>
                  <a:pt x="11672940" y="9965772"/>
                </a:lnTo>
                <a:lnTo>
                  <a:pt x="0" y="9965772"/>
                </a:lnTo>
                <a:lnTo>
                  <a:pt x="0" y="0"/>
                </a:lnTo>
                <a:close/>
              </a:path>
            </a:pathLst>
          </a:custGeom>
          <a:blipFill>
            <a:blip r:embed="rId1"/>
            <a:stretch>
              <a:fillRect/>
            </a:stretch>
          </a:blipFill>
        </p:spPr>
      </p:sp>
      <p:grpSp>
        <p:nvGrpSpPr>
          <p:cNvPr id="3" name="Group 3"/>
          <p:cNvGrpSpPr/>
          <p:nvPr/>
        </p:nvGrpSpPr>
        <p:grpSpPr>
          <a:xfrm rot="0">
            <a:off x="16752633" y="4401184"/>
            <a:ext cx="1535367" cy="1394626"/>
            <a:chOff x="0" y="0"/>
            <a:chExt cx="2047156" cy="1859502"/>
          </a:xfrm>
        </p:grpSpPr>
        <p:sp>
          <p:nvSpPr>
            <p:cNvPr id="4" name="Freeform 4"/>
            <p:cNvSpPr/>
            <p:nvPr/>
          </p:nvSpPr>
          <p:spPr>
            <a:xfrm>
              <a:off x="0" y="0"/>
              <a:ext cx="2047113" cy="1859534"/>
            </a:xfrm>
            <a:custGeom>
              <a:avLst/>
              <a:gdLst/>
              <a:ahLst/>
              <a:cxnLst/>
              <a:rect l="l" t="t" r="r" b="b"/>
              <a:pathLst>
                <a:path w="2047113" h="1859534">
                  <a:moveTo>
                    <a:pt x="0" y="1563116"/>
                  </a:moveTo>
                  <a:cubicBezTo>
                    <a:pt x="686816" y="1657477"/>
                    <a:pt x="1360297" y="1765173"/>
                    <a:pt x="2047113" y="1859534"/>
                  </a:cubicBezTo>
                  <a:cubicBezTo>
                    <a:pt x="2047113" y="1468755"/>
                    <a:pt x="2047113" y="1091438"/>
                    <a:pt x="2047113" y="700659"/>
                  </a:cubicBezTo>
                  <a:cubicBezTo>
                    <a:pt x="1360297" y="471551"/>
                    <a:pt x="686816" y="242570"/>
                    <a:pt x="0" y="0"/>
                  </a:cubicBezTo>
                  <a:cubicBezTo>
                    <a:pt x="0" y="525526"/>
                    <a:pt x="0" y="1037590"/>
                    <a:pt x="0" y="1563116"/>
                  </a:cubicBezTo>
                  <a:close/>
                </a:path>
              </a:pathLst>
            </a:custGeom>
            <a:solidFill>
              <a:srgbClr val="006771"/>
            </a:solidFill>
          </p:spPr>
        </p:sp>
      </p:grpSp>
      <p:grpSp>
        <p:nvGrpSpPr>
          <p:cNvPr id="5" name="Group 5"/>
          <p:cNvGrpSpPr/>
          <p:nvPr/>
        </p:nvGrpSpPr>
        <p:grpSpPr>
          <a:xfrm rot="0">
            <a:off x="16752633" y="5838459"/>
            <a:ext cx="1535367" cy="1172850"/>
            <a:chOff x="0" y="0"/>
            <a:chExt cx="2047156" cy="1563800"/>
          </a:xfrm>
        </p:grpSpPr>
        <p:sp>
          <p:nvSpPr>
            <p:cNvPr id="6" name="Freeform 6"/>
            <p:cNvSpPr/>
            <p:nvPr/>
          </p:nvSpPr>
          <p:spPr>
            <a:xfrm>
              <a:off x="0" y="0"/>
              <a:ext cx="2047113" cy="1563751"/>
            </a:xfrm>
            <a:custGeom>
              <a:avLst/>
              <a:gdLst/>
              <a:ahLst/>
              <a:cxnLst/>
              <a:rect l="l" t="t" r="r" b="b"/>
              <a:pathLst>
                <a:path w="2047113" h="1563751">
                  <a:moveTo>
                    <a:pt x="0" y="1563751"/>
                  </a:moveTo>
                  <a:cubicBezTo>
                    <a:pt x="686816" y="1496314"/>
                    <a:pt x="1360297" y="1429004"/>
                    <a:pt x="2047113" y="1361567"/>
                  </a:cubicBezTo>
                  <a:cubicBezTo>
                    <a:pt x="2047113" y="970661"/>
                    <a:pt x="2047113" y="593090"/>
                    <a:pt x="2047113" y="202184"/>
                  </a:cubicBezTo>
                  <a:cubicBezTo>
                    <a:pt x="1360297" y="134747"/>
                    <a:pt x="686816" y="67437"/>
                    <a:pt x="0" y="0"/>
                  </a:cubicBezTo>
                  <a:cubicBezTo>
                    <a:pt x="0" y="525780"/>
                    <a:pt x="0" y="1038098"/>
                    <a:pt x="0" y="1563751"/>
                  </a:cubicBezTo>
                  <a:close/>
                </a:path>
              </a:pathLst>
            </a:custGeom>
            <a:solidFill>
              <a:srgbClr val="008991"/>
            </a:solidFill>
          </p:spPr>
        </p:sp>
      </p:grpSp>
      <p:grpSp>
        <p:nvGrpSpPr>
          <p:cNvPr id="7" name="Group 7"/>
          <p:cNvGrpSpPr/>
          <p:nvPr/>
        </p:nvGrpSpPr>
        <p:grpSpPr>
          <a:xfrm rot="0">
            <a:off x="16752633" y="7053958"/>
            <a:ext cx="1535367" cy="1394626"/>
            <a:chOff x="0" y="0"/>
            <a:chExt cx="2047156" cy="1859502"/>
          </a:xfrm>
        </p:grpSpPr>
        <p:sp>
          <p:nvSpPr>
            <p:cNvPr id="8" name="Freeform 8"/>
            <p:cNvSpPr/>
            <p:nvPr/>
          </p:nvSpPr>
          <p:spPr>
            <a:xfrm>
              <a:off x="0" y="0"/>
              <a:ext cx="2047113" cy="1859534"/>
            </a:xfrm>
            <a:custGeom>
              <a:avLst/>
              <a:gdLst/>
              <a:ahLst/>
              <a:cxnLst/>
              <a:rect l="l" t="t" r="r" b="b"/>
              <a:pathLst>
                <a:path w="2047113" h="1859534">
                  <a:moveTo>
                    <a:pt x="0" y="1859534"/>
                  </a:moveTo>
                  <a:cubicBezTo>
                    <a:pt x="686816" y="1630426"/>
                    <a:pt x="1360297" y="1387983"/>
                    <a:pt x="2047113" y="1158875"/>
                  </a:cubicBezTo>
                  <a:cubicBezTo>
                    <a:pt x="2047113" y="768096"/>
                    <a:pt x="2047113" y="390779"/>
                    <a:pt x="2047113" y="0"/>
                  </a:cubicBezTo>
                  <a:cubicBezTo>
                    <a:pt x="1360297" y="107823"/>
                    <a:pt x="686816" y="202057"/>
                    <a:pt x="0" y="296418"/>
                  </a:cubicBezTo>
                  <a:cubicBezTo>
                    <a:pt x="0" y="821944"/>
                    <a:pt x="0" y="1334008"/>
                    <a:pt x="0" y="1859534"/>
                  </a:cubicBezTo>
                  <a:close/>
                </a:path>
              </a:pathLst>
            </a:custGeom>
            <a:solidFill>
              <a:srgbClr val="335E8E"/>
            </a:solidFill>
          </p:spPr>
        </p:sp>
      </p:grpSp>
      <p:sp>
        <p:nvSpPr>
          <p:cNvPr id="9" name="Freeform 9"/>
          <p:cNvSpPr/>
          <p:nvPr/>
        </p:nvSpPr>
        <p:spPr>
          <a:xfrm>
            <a:off x="6887996" y="4144971"/>
            <a:ext cx="9864637" cy="4559826"/>
          </a:xfrm>
          <a:custGeom>
            <a:avLst/>
            <a:gdLst/>
            <a:ahLst/>
            <a:cxnLst/>
            <a:rect l="l" t="t" r="r" b="b"/>
            <a:pathLst>
              <a:path w="9864637" h="4559826">
                <a:moveTo>
                  <a:pt x="0" y="0"/>
                </a:moveTo>
                <a:lnTo>
                  <a:pt x="9864637" y="0"/>
                </a:lnTo>
                <a:lnTo>
                  <a:pt x="9864637" y="4559826"/>
                </a:lnTo>
                <a:lnTo>
                  <a:pt x="0" y="4559826"/>
                </a:lnTo>
                <a:lnTo>
                  <a:pt x="0" y="0"/>
                </a:lnTo>
                <a:close/>
              </a:path>
            </a:pathLst>
          </a:custGeom>
          <a:blipFill>
            <a:blip r:embed="rId2"/>
            <a:stretch>
              <a:fillRect/>
            </a:stretch>
          </a:blipFill>
        </p:spPr>
      </p:sp>
      <p:sp>
        <p:nvSpPr>
          <p:cNvPr id="10" name="TextBox 10"/>
          <p:cNvSpPr txBox="1"/>
          <p:nvPr/>
        </p:nvSpPr>
        <p:spPr>
          <a:xfrm>
            <a:off x="1908145" y="2870467"/>
            <a:ext cx="7764531" cy="822902"/>
          </a:xfrm>
          <a:prstGeom prst="rect">
            <a:avLst/>
          </a:prstGeom>
        </p:spPr>
        <p:txBody>
          <a:bodyPr lIns="0" tIns="0" rIns="0" bIns="0" rtlCol="0" anchor="t">
            <a:spAutoFit/>
          </a:bodyPr>
          <a:lstStyle/>
          <a:p>
            <a:pPr marL="0" lvl="0" indent="0">
              <a:lnSpc>
                <a:spcPts val="6725"/>
              </a:lnSpc>
              <a:spcBef>
                <a:spcPct val="0"/>
              </a:spcBef>
            </a:pPr>
            <a:r>
              <a:rPr lang="en-US" sz="4875" spc="477">
                <a:solidFill>
                  <a:srgbClr val="FEFFFF"/>
                </a:solidFill>
                <a:latin typeface="League Spartan"/>
              </a:rPr>
              <a:t>OPTIMIZE FUNCTION</a:t>
            </a:r>
            <a:endParaRPr lang="en-US" sz="4875" spc="477">
              <a:solidFill>
                <a:srgbClr val="FEFFFF"/>
              </a:solidFill>
              <a:latin typeface="League Spartan"/>
            </a:endParaRPr>
          </a:p>
        </p:txBody>
      </p:sp>
      <p:sp>
        <p:nvSpPr>
          <p:cNvPr id="11" name="TextBox 11"/>
          <p:cNvSpPr txBox="1"/>
          <p:nvPr/>
        </p:nvSpPr>
        <p:spPr>
          <a:xfrm>
            <a:off x="1908145" y="4249362"/>
            <a:ext cx="4554635" cy="2820543"/>
          </a:xfrm>
          <a:prstGeom prst="rect">
            <a:avLst/>
          </a:prstGeom>
        </p:spPr>
        <p:txBody>
          <a:bodyPr lIns="0" tIns="0" rIns="0" bIns="0" rtlCol="0" anchor="t">
            <a:spAutoFit/>
          </a:bodyPr>
          <a:lstStyle/>
          <a:p>
            <a:pPr marL="435610" lvl="1" indent="-217805">
              <a:lnSpc>
                <a:spcPts val="2825"/>
              </a:lnSpc>
              <a:buFont typeface="Arial"/>
              <a:buChar char="•"/>
            </a:pPr>
            <a:r>
              <a:rPr lang="en-US" sz="2015">
                <a:solidFill>
                  <a:srgbClr val="FFFFFF"/>
                </a:solidFill>
                <a:latin typeface="Arimo"/>
              </a:rPr>
              <a:t>Dalam Code ini Fungsi Optimasi yang digunakan adalah RMSprop. RMSprop adalah metode Optimasi yang menyesuaikan laju pembelajaran untuk setiap parameter secara terpisah, yang dimana learning_rate diatur ke lr_schedule.</a:t>
            </a:r>
            <a:endParaRPr lang="en-US" sz="2015">
              <a:solidFill>
                <a:srgbClr val="FFFFFF"/>
              </a:solidFill>
              <a:latin typeface="Arimo"/>
            </a:endParaRPr>
          </a:p>
        </p:txBody>
      </p:sp>
      <p:sp>
        <p:nvSpPr>
          <p:cNvPr id="12" name="TextBox 12"/>
          <p:cNvSpPr txBox="1"/>
          <p:nvPr/>
        </p:nvSpPr>
        <p:spPr>
          <a:xfrm>
            <a:off x="1908145" y="7499795"/>
            <a:ext cx="4599668" cy="1763268"/>
          </a:xfrm>
          <a:prstGeom prst="rect">
            <a:avLst/>
          </a:prstGeom>
        </p:spPr>
        <p:txBody>
          <a:bodyPr lIns="0" tIns="0" rIns="0" bIns="0" rtlCol="0" anchor="t">
            <a:spAutoFit/>
          </a:bodyPr>
          <a:lstStyle/>
          <a:p>
            <a:pPr marL="435610" lvl="1" indent="-217805">
              <a:lnSpc>
                <a:spcPts val="2825"/>
              </a:lnSpc>
              <a:buFont typeface="Arial"/>
              <a:buChar char="•"/>
            </a:pPr>
            <a:r>
              <a:rPr lang="en-US" sz="2015">
                <a:solidFill>
                  <a:srgbClr val="FFFFFF"/>
                </a:solidFill>
                <a:latin typeface="Arimo"/>
              </a:rPr>
              <a:t>Menggunakan RMSprop karena untuk mencegah terjadinya vanishing gradient yang dimana mengacu pada hilangnya informasi gradien.</a:t>
            </a:r>
            <a:endParaRPr lang="en-US" sz="2015">
              <a:solidFill>
                <a:srgbClr val="FFFFFF"/>
              </a:solidFill>
              <a:latin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0">
            <a:off x="-690640" y="-1543050"/>
            <a:ext cx="19210521" cy="7316483"/>
            <a:chOff x="0" y="0"/>
            <a:chExt cx="5059561" cy="1926975"/>
          </a:xfrm>
        </p:grpSpPr>
        <p:sp>
          <p:nvSpPr>
            <p:cNvPr id="3" name="Freeform 3"/>
            <p:cNvSpPr/>
            <p:nvPr/>
          </p:nvSpPr>
          <p:spPr>
            <a:xfrm>
              <a:off x="0" y="0"/>
              <a:ext cx="5059561" cy="1926975"/>
            </a:xfrm>
            <a:custGeom>
              <a:avLst/>
              <a:gdLst/>
              <a:ahLst/>
              <a:cxnLst/>
              <a:rect l="l" t="t" r="r" b="b"/>
              <a:pathLst>
                <a:path w="5059561" h="1926975">
                  <a:moveTo>
                    <a:pt x="0" y="0"/>
                  </a:moveTo>
                  <a:lnTo>
                    <a:pt x="5059561" y="0"/>
                  </a:lnTo>
                  <a:lnTo>
                    <a:pt x="5059561" y="1926975"/>
                  </a:lnTo>
                  <a:lnTo>
                    <a:pt x="0" y="1926975"/>
                  </a:lnTo>
                  <a:close/>
                </a:path>
              </a:pathLst>
            </a:custGeom>
            <a:solidFill>
              <a:srgbClr val="051D40"/>
            </a:solidFill>
            <a:ln w="38100" cap="sq">
              <a:solidFill>
                <a:srgbClr val="56AEFF"/>
              </a:solidFill>
              <a:prstDash val="solid"/>
              <a:miter/>
            </a:ln>
          </p:spPr>
        </p:sp>
        <p:sp>
          <p:nvSpPr>
            <p:cNvPr id="4" name="TextBox 4"/>
            <p:cNvSpPr txBox="1"/>
            <p:nvPr/>
          </p:nvSpPr>
          <p:spPr>
            <a:xfrm>
              <a:off x="0" y="-38100"/>
              <a:ext cx="5059561" cy="1965075"/>
            </a:xfrm>
            <a:prstGeom prst="rect">
              <a:avLst/>
            </a:prstGeom>
          </p:spPr>
          <p:txBody>
            <a:bodyPr lIns="50800" tIns="50800" rIns="50800" bIns="50800" rtlCol="0" anchor="ctr"/>
            <a:lstStyle/>
            <a:p>
              <a:pPr algn="ctr">
                <a:lnSpc>
                  <a:spcPts val="2605"/>
                </a:lnSpc>
              </a:pPr>
            </a:p>
          </p:txBody>
        </p:sp>
      </p:grpSp>
      <p:sp>
        <p:nvSpPr>
          <p:cNvPr id="5" name="Freeform 5"/>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2785" y="5773433"/>
            <a:ext cx="18255215" cy="4513567"/>
          </a:xfrm>
          <a:custGeom>
            <a:avLst/>
            <a:gdLst/>
            <a:ahLst/>
            <a:cxnLst/>
            <a:rect l="l" t="t" r="r" b="b"/>
            <a:pathLst>
              <a:path w="18255215" h="4513567">
                <a:moveTo>
                  <a:pt x="0" y="0"/>
                </a:moveTo>
                <a:lnTo>
                  <a:pt x="18255215" y="0"/>
                </a:lnTo>
                <a:lnTo>
                  <a:pt x="18255215" y="4513567"/>
                </a:lnTo>
                <a:lnTo>
                  <a:pt x="0" y="4513567"/>
                </a:lnTo>
                <a:lnTo>
                  <a:pt x="0" y="0"/>
                </a:lnTo>
                <a:close/>
              </a:path>
            </a:pathLst>
          </a:custGeom>
          <a:blipFill>
            <a:blip r:embed="rId5"/>
            <a:stretch>
              <a:fillRect/>
            </a:stretch>
          </a:blipFill>
        </p:spPr>
      </p:sp>
      <p:sp>
        <p:nvSpPr>
          <p:cNvPr id="10" name="TextBox 10"/>
          <p:cNvSpPr txBox="1"/>
          <p:nvPr/>
        </p:nvSpPr>
        <p:spPr>
          <a:xfrm>
            <a:off x="3889929" y="666750"/>
            <a:ext cx="10450651" cy="728662"/>
          </a:xfrm>
          <a:prstGeom prst="rect">
            <a:avLst/>
          </a:prstGeom>
        </p:spPr>
        <p:txBody>
          <a:bodyPr lIns="0" tIns="0" rIns="0" bIns="0" rtlCol="0" anchor="t">
            <a:spAutoFit/>
          </a:bodyPr>
          <a:lstStyle/>
          <a:p>
            <a:pPr marL="0" lvl="0" indent="0" algn="ctr">
              <a:lnSpc>
                <a:spcPts val="5720"/>
              </a:lnSpc>
              <a:spcBef>
                <a:spcPct val="0"/>
              </a:spcBef>
            </a:pPr>
            <a:r>
              <a:rPr lang="en-US" sz="4765">
                <a:solidFill>
                  <a:srgbClr val="FFFFFF"/>
                </a:solidFill>
                <a:latin typeface="Now Bold"/>
              </a:rPr>
              <a:t>ACTIVATION FUNCTION</a:t>
            </a:r>
            <a:endParaRPr lang="en-US" sz="4765">
              <a:solidFill>
                <a:srgbClr val="FFFFFF"/>
              </a:solidFill>
              <a:latin typeface="Now Bold"/>
            </a:endParaRPr>
          </a:p>
        </p:txBody>
      </p:sp>
      <p:sp>
        <p:nvSpPr>
          <p:cNvPr id="11" name="TextBox 11"/>
          <p:cNvSpPr txBox="1"/>
          <p:nvPr/>
        </p:nvSpPr>
        <p:spPr>
          <a:xfrm>
            <a:off x="1351686" y="1887763"/>
            <a:ext cx="15453068" cy="2927986"/>
          </a:xfrm>
          <a:prstGeom prst="rect">
            <a:avLst/>
          </a:prstGeom>
        </p:spPr>
        <p:txBody>
          <a:bodyPr lIns="0" tIns="0" rIns="0" bIns="0" rtlCol="0" anchor="t">
            <a:spAutoFit/>
          </a:bodyPr>
          <a:lstStyle/>
          <a:p>
            <a:pPr>
              <a:lnSpc>
                <a:spcPts val="3960"/>
              </a:lnSpc>
            </a:pPr>
            <a:r>
              <a:rPr lang="en-US" sz="2200" spc="87">
                <a:solidFill>
                  <a:srgbClr val="FFFFFF"/>
                </a:solidFill>
                <a:latin typeface="Now Medium"/>
              </a:rPr>
              <a:t>Fungsi aktivasi yang digunakan adalah ReLu dan Softmax. ReLU membawa unsur non-linearitas yang sangat krusial untuk menggambarkan hubungan yang rumit dalam data, dan secara efisien komputasional dibandingkan dengan fungsi aktivasi lainnya. Selain itu, ReLU membantu mengatasi masalah gradien yang hilang dalam jaringan saraf. Di sisi lain, dalam konteks klasifikasi multikelas, softmax umumnya digunakan di lapisan output. Fungsi ini mengonversi skor logit menjadi probabilitas untuk setiap kelas, mempermudah interpretasi output sebagai probabilitas.</a:t>
            </a:r>
            <a:endParaRPr lang="en-US" sz="2200" spc="87">
              <a:solidFill>
                <a:srgbClr val="FFFFFF"/>
              </a:solidFill>
              <a:latin typeface="Now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478469"/>
            <a:ext cx="18288000" cy="4760696"/>
          </a:xfrm>
          <a:custGeom>
            <a:avLst/>
            <a:gdLst/>
            <a:ahLst/>
            <a:cxnLst/>
            <a:rect l="l" t="t" r="r" b="b"/>
            <a:pathLst>
              <a:path w="18288000" h="4760696">
                <a:moveTo>
                  <a:pt x="0" y="0"/>
                </a:moveTo>
                <a:lnTo>
                  <a:pt x="18288000" y="0"/>
                </a:lnTo>
                <a:lnTo>
                  <a:pt x="18288000" y="4760696"/>
                </a:lnTo>
                <a:lnTo>
                  <a:pt x="0" y="4760696"/>
                </a:lnTo>
                <a:lnTo>
                  <a:pt x="0" y="0"/>
                </a:lnTo>
                <a:close/>
              </a:path>
            </a:pathLst>
          </a:custGeom>
          <a:blipFill>
            <a:blip r:embed="rId1"/>
            <a:stretch>
              <a:fillRect l="-2643" r="-2643"/>
            </a:stretch>
          </a:blipFill>
        </p:spPr>
      </p:sp>
      <p:grpSp>
        <p:nvGrpSpPr>
          <p:cNvPr id="3" name="Group 3"/>
          <p:cNvGrpSpPr/>
          <p:nvPr/>
        </p:nvGrpSpPr>
        <p:grpSpPr>
          <a:xfrm rot="0">
            <a:off x="4165301" y="3026312"/>
            <a:ext cx="9957398" cy="2442304"/>
            <a:chOff x="0" y="0"/>
            <a:chExt cx="2622525" cy="643241"/>
          </a:xfrm>
        </p:grpSpPr>
        <p:sp>
          <p:nvSpPr>
            <p:cNvPr id="4" name="Freeform 4"/>
            <p:cNvSpPr/>
            <p:nvPr/>
          </p:nvSpPr>
          <p:spPr>
            <a:xfrm>
              <a:off x="0" y="0"/>
              <a:ext cx="2622525" cy="643241"/>
            </a:xfrm>
            <a:custGeom>
              <a:avLst/>
              <a:gdLst/>
              <a:ahLst/>
              <a:cxnLst/>
              <a:rect l="l" t="t" r="r" b="b"/>
              <a:pathLst>
                <a:path w="2622525" h="643241">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solidFill>
              <a:srgbClr val="00569E">
                <a:alpha val="62745"/>
              </a:srgbClr>
            </a:solidFill>
            <a:ln cap="sq">
              <a:noFill/>
              <a:prstDash val="solid"/>
              <a:miter/>
            </a:ln>
          </p:spPr>
        </p:sp>
        <p:sp>
          <p:nvSpPr>
            <p:cNvPr id="5" name="TextBox 5"/>
            <p:cNvSpPr txBox="1"/>
            <p:nvPr/>
          </p:nvSpPr>
          <p:spPr>
            <a:xfrm>
              <a:off x="0" y="-9525"/>
              <a:ext cx="2622525" cy="652766"/>
            </a:xfrm>
            <a:prstGeom prst="rect">
              <a:avLst/>
            </a:prstGeom>
          </p:spPr>
          <p:txBody>
            <a:bodyPr lIns="50800" tIns="50800" rIns="50800" bIns="50800" rtlCol="0" anchor="ctr"/>
            <a:lstStyle/>
            <a:p>
              <a:pPr marL="0" lvl="0" indent="0" algn="ctr">
                <a:lnSpc>
                  <a:spcPts val="3130"/>
                </a:lnSpc>
                <a:spcBef>
                  <a:spcPct val="0"/>
                </a:spcBef>
              </a:pPr>
            </a:p>
          </p:txBody>
        </p:sp>
      </p:grpSp>
      <p:sp>
        <p:nvSpPr>
          <p:cNvPr id="6" name="TextBox 6"/>
          <p:cNvSpPr txBox="1"/>
          <p:nvPr/>
        </p:nvSpPr>
        <p:spPr>
          <a:xfrm>
            <a:off x="4761453" y="3682174"/>
            <a:ext cx="8765094" cy="1085807"/>
          </a:xfrm>
          <a:prstGeom prst="rect">
            <a:avLst/>
          </a:prstGeom>
        </p:spPr>
        <p:txBody>
          <a:bodyPr lIns="0" tIns="0" rIns="0" bIns="0" rtlCol="0" anchor="t">
            <a:spAutoFit/>
          </a:bodyPr>
          <a:lstStyle/>
          <a:p>
            <a:pPr marL="0" lvl="0" indent="0" algn="ctr">
              <a:lnSpc>
                <a:spcPts val="8780"/>
              </a:lnSpc>
              <a:spcBef>
                <a:spcPct val="0"/>
              </a:spcBef>
            </a:pPr>
            <a:r>
              <a:rPr lang="en-US" sz="6315">
                <a:solidFill>
                  <a:srgbClr val="FFFFFF"/>
                </a:solidFill>
                <a:latin typeface="Now Bold"/>
              </a:rPr>
              <a:t>Hidden Layer</a:t>
            </a:r>
            <a:endParaRPr lang="en-US" sz="6315">
              <a:solidFill>
                <a:srgbClr val="FFFFFF"/>
              </a:solidFill>
              <a:latin typeface="Now Bold"/>
            </a:endParaRPr>
          </a:p>
        </p:txBody>
      </p:sp>
      <p:sp>
        <p:nvSpPr>
          <p:cNvPr id="7" name="TextBox 7"/>
          <p:cNvSpPr txBox="1"/>
          <p:nvPr/>
        </p:nvSpPr>
        <p:spPr>
          <a:xfrm>
            <a:off x="5770230" y="6865367"/>
            <a:ext cx="6747541" cy="835660"/>
          </a:xfrm>
          <a:prstGeom prst="rect">
            <a:avLst/>
          </a:prstGeom>
        </p:spPr>
        <p:txBody>
          <a:bodyPr lIns="0" tIns="0" rIns="0" bIns="0" rtlCol="0" anchor="t">
            <a:spAutoFit/>
          </a:bodyPr>
          <a:lstStyle/>
          <a:p>
            <a:pPr algn="ctr">
              <a:lnSpc>
                <a:spcPts val="3260"/>
              </a:lnSpc>
            </a:pPr>
            <a:r>
              <a:rPr lang="en-US" sz="2230">
                <a:solidFill>
                  <a:srgbClr val="FFFFFF"/>
                </a:solidFill>
                <a:latin typeface="DM Sans"/>
              </a:rPr>
              <a:t>Hidden Layer yang terdapat pada code diatas adalah 3 yaitu LTSM, Dense, dan Dropout.</a:t>
            </a:r>
            <a:endParaRPr lang="en-US" sz="2230">
              <a:solidFill>
                <a:srgbClr val="FFFFFF"/>
              </a:solidFill>
              <a:latin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3149</Words>
  <Application>WPS Presentation</Application>
  <PresentationFormat>On-screen Show (4:3)</PresentationFormat>
  <Paragraphs>123</Paragraphs>
  <Slides>12</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12</vt:i4>
      </vt:variant>
    </vt:vector>
  </HeadingPairs>
  <TitlesOfParts>
    <vt:vector size="33" baseType="lpstr">
      <vt:lpstr>Arial</vt:lpstr>
      <vt:lpstr>SimSun</vt:lpstr>
      <vt:lpstr>Wingdings</vt:lpstr>
      <vt:lpstr>DejaVu Sans</vt:lpstr>
      <vt:lpstr>DM Sans Italics</vt:lpstr>
      <vt:lpstr>Gubbi</vt:lpstr>
      <vt:lpstr>Now Bold</vt:lpstr>
      <vt:lpstr>DM Sans</vt:lpstr>
      <vt:lpstr>DM Sans Bold</vt:lpstr>
      <vt:lpstr>League Spartan</vt:lpstr>
      <vt:lpstr>Now Medium</vt:lpstr>
      <vt:lpstr>Lato Bold</vt:lpstr>
      <vt:lpstr>Poppins</vt:lpstr>
      <vt:lpstr>Microsoft YaHei</vt:lpstr>
      <vt:lpstr>Droid Sans Fallback</vt:lpstr>
      <vt:lpstr>Arial Unicode MS</vt:lpstr>
      <vt:lpstr>Calibri</vt:lpstr>
      <vt:lpstr>Arial</vt:lpstr>
      <vt:lpstr>Arimo</vt:lpstr>
      <vt:lpstr>Canva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Kecerdasan Artifisial</dc:title>
  <dc:creator/>
  <cp:lastModifiedBy>meone</cp:lastModifiedBy>
  <cp:revision>2</cp:revision>
  <dcterms:created xsi:type="dcterms:W3CDTF">2023-11-26T14:10:45Z</dcterms:created>
  <dcterms:modified xsi:type="dcterms:W3CDTF">2023-11-26T14:10:45Z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1033-11.1.0.11708</vt:lpwstr>
  </property>
</Properties>
</file>